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7"/>
  </p:notesMasterIdLst>
  <p:sldIdLst>
    <p:sldId id="256" r:id="rId2"/>
    <p:sldId id="264" r:id="rId3"/>
    <p:sldId id="259" r:id="rId4"/>
    <p:sldId id="260" r:id="rId5"/>
    <p:sldId id="261" r:id="rId6"/>
    <p:sldId id="262" r:id="rId7"/>
    <p:sldId id="265" r:id="rId8"/>
    <p:sldId id="266" r:id="rId9"/>
    <p:sldId id="269" r:id="rId10"/>
    <p:sldId id="270" r:id="rId11"/>
    <p:sldId id="271" r:id="rId12"/>
    <p:sldId id="272" r:id="rId13"/>
    <p:sldId id="273" r:id="rId14"/>
    <p:sldId id="276"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67" r:id="rId32"/>
    <p:sldId id="258" r:id="rId33"/>
    <p:sldId id="293"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rkstation2" initials="Y2-C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94665"/>
  </p:normalViewPr>
  <p:slideViewPr>
    <p:cSldViewPr snapToGrid="0">
      <p:cViewPr varScale="1">
        <p:scale>
          <a:sx n="72" d="100"/>
          <a:sy n="72"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C9896-00F4-4F27-8545-2245D880A4ED}" type="datetimeFigureOut">
              <a:rPr lang="en-US" smtClean="0"/>
              <a:t>12/14/2016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FC082-6661-451D-8E28-21A2DA13B37C}" type="slidenum">
              <a:rPr lang="en-US" smtClean="0"/>
              <a:t>‹#›</a:t>
            </a:fld>
            <a:endParaRPr lang="en-US" dirty="0"/>
          </a:p>
        </p:txBody>
      </p:sp>
    </p:spTree>
    <p:extLst>
      <p:ext uri="{BB962C8B-B14F-4D97-AF65-F5344CB8AC3E}">
        <p14:creationId xmlns:p14="http://schemas.microsoft.com/office/powerpoint/2010/main" val="394002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Appeal = challenges for IBLA or an ALJ.</a:t>
            </a:r>
            <a:r>
              <a:rPr lang="en-US" baseline="0" dirty="0"/>
              <a:t> Protest goes to BLM Director</a:t>
            </a:r>
            <a:endParaRPr lang="en-US" dirty="0"/>
          </a:p>
        </p:txBody>
      </p:sp>
      <p:sp>
        <p:nvSpPr>
          <p:cNvPr id="4" name="Slide Number Placeholder 3"/>
          <p:cNvSpPr>
            <a:spLocks noGrp="1"/>
          </p:cNvSpPr>
          <p:nvPr>
            <p:ph type="sldNum" sz="quarter" idx="10"/>
          </p:nvPr>
        </p:nvSpPr>
        <p:spPr/>
        <p:txBody>
          <a:bodyPr/>
          <a:lstStyle/>
          <a:p>
            <a:fld id="{974FC082-6661-451D-8E28-21A2DA13B37C}" type="slidenum">
              <a:rPr lang="en-US" smtClean="0"/>
              <a:t>32</a:t>
            </a:fld>
            <a:endParaRPr lang="en-US" dirty="0"/>
          </a:p>
        </p:txBody>
      </p:sp>
    </p:spTree>
    <p:extLst>
      <p:ext uri="{BB962C8B-B14F-4D97-AF65-F5344CB8AC3E}">
        <p14:creationId xmlns:p14="http://schemas.microsoft.com/office/powerpoint/2010/main" val="16673677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12/14/2016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12/14/2016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12/14/2016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5.gif"/><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Grazing Permit Renewal</a:t>
            </a:r>
          </a:p>
        </p:txBody>
      </p:sp>
      <p:sp>
        <p:nvSpPr>
          <p:cNvPr id="3" name="Subtitle 2"/>
          <p:cNvSpPr>
            <a:spLocks noGrp="1"/>
          </p:cNvSpPr>
          <p:nvPr>
            <p:ph type="subTitle" idx="1"/>
          </p:nvPr>
        </p:nvSpPr>
        <p:spPr/>
        <p:txBody>
          <a:bodyPr/>
          <a:lstStyle/>
          <a:p>
            <a:r>
              <a:rPr lang="en-US" dirty="0"/>
              <a:t>Let’s solve the mystery!</a:t>
            </a:r>
          </a:p>
        </p:txBody>
      </p:sp>
      <p:pic>
        <p:nvPicPr>
          <p:cNvPr id="4" name="Picture 3"/>
          <p:cNvPicPr>
            <a:picLocks noChangeAspect="1"/>
          </p:cNvPicPr>
          <p:nvPr/>
        </p:nvPicPr>
        <p:blipFill>
          <a:blip r:embed="rId2"/>
          <a:stretch>
            <a:fillRect/>
          </a:stretch>
        </p:blipFill>
        <p:spPr>
          <a:xfrm>
            <a:off x="823038" y="5687591"/>
            <a:ext cx="2857500" cy="857250"/>
          </a:xfrm>
          <a:prstGeom prst="rect">
            <a:avLst/>
          </a:prstGeom>
        </p:spPr>
      </p:pic>
    </p:spTree>
    <p:extLst>
      <p:ext uri="{BB962C8B-B14F-4D97-AF65-F5344CB8AC3E}">
        <p14:creationId xmlns:p14="http://schemas.microsoft.com/office/powerpoint/2010/main" val="76116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the Process</a:t>
            </a:r>
          </a:p>
        </p:txBody>
      </p:sp>
      <p:sp>
        <p:nvSpPr>
          <p:cNvPr id="3" name="Content Placeholder 2"/>
          <p:cNvSpPr>
            <a:spLocks noGrp="1"/>
          </p:cNvSpPr>
          <p:nvPr>
            <p:ph idx="1"/>
          </p:nvPr>
        </p:nvSpPr>
        <p:spPr/>
        <p:txBody>
          <a:bodyPr/>
          <a:lstStyle/>
          <a:p>
            <a:r>
              <a:rPr lang="en-US" dirty="0"/>
              <a:t>Identify the purpose and need for action, and describe the proposed action to the extent known</a:t>
            </a:r>
          </a:p>
          <a:p>
            <a:r>
              <a:rPr lang="en-US" dirty="0"/>
              <a:t>Scoping</a:t>
            </a:r>
          </a:p>
          <a:p>
            <a:r>
              <a:rPr lang="en-US" dirty="0"/>
              <a:t>Identify issues for analysis (including those from S&amp;G)</a:t>
            </a:r>
          </a:p>
          <a:p>
            <a:r>
              <a:rPr lang="en-US" dirty="0"/>
              <a:t>Refine proposed action</a:t>
            </a:r>
          </a:p>
          <a:p>
            <a:r>
              <a:rPr lang="en-US" dirty="0"/>
              <a:t>Develop alternatives to the proposed action</a:t>
            </a:r>
          </a:p>
          <a:p>
            <a:pPr lvl="1"/>
            <a:r>
              <a:rPr lang="en-US" dirty="0"/>
              <a:t>Eliminate alternatives that do not require detailed analysis</a:t>
            </a:r>
          </a:p>
          <a:p>
            <a:r>
              <a:rPr lang="en-US" dirty="0"/>
              <a:t>Gather data and analyze the reasonable alternatives</a:t>
            </a:r>
          </a:p>
          <a:p>
            <a:r>
              <a:rPr lang="en-US" dirty="0"/>
              <a:t>Describe the environmental effects of the alternatives</a:t>
            </a:r>
          </a:p>
          <a:p>
            <a:r>
              <a:rPr lang="en-US" dirty="0"/>
              <a:t>Identify mitigation measures</a:t>
            </a:r>
          </a:p>
          <a:p>
            <a:r>
              <a:rPr lang="en-US" dirty="0"/>
              <a:t>Implement and  monitor</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pic>
        <p:nvPicPr>
          <p:cNvPr id="6" name="Picture 5"/>
          <p:cNvPicPr>
            <a:picLocks noChangeAspect="1"/>
          </p:cNvPicPr>
          <p:nvPr/>
        </p:nvPicPr>
        <p:blipFill rotWithShape="1">
          <a:blip r:embed="rId3"/>
          <a:srcRect t="6000"/>
          <a:stretch/>
        </p:blipFill>
        <p:spPr>
          <a:xfrm>
            <a:off x="8732072" y="2474259"/>
            <a:ext cx="2835536" cy="3231597"/>
          </a:xfrm>
          <a:prstGeom prst="rect">
            <a:avLst/>
          </a:prstGeom>
        </p:spPr>
      </p:pic>
    </p:spTree>
    <p:extLst>
      <p:ext uri="{BB962C8B-B14F-4D97-AF65-F5344CB8AC3E}">
        <p14:creationId xmlns:p14="http://schemas.microsoft.com/office/powerpoint/2010/main" val="265888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&amp; Need Statement</a:t>
            </a:r>
          </a:p>
        </p:txBody>
      </p:sp>
      <p:sp>
        <p:nvSpPr>
          <p:cNvPr id="3" name="Content Placeholder 2"/>
          <p:cNvSpPr>
            <a:spLocks noGrp="1"/>
          </p:cNvSpPr>
          <p:nvPr>
            <p:ph idx="1"/>
          </p:nvPr>
        </p:nvSpPr>
        <p:spPr/>
        <p:txBody>
          <a:bodyPr/>
          <a:lstStyle/>
          <a:p>
            <a:pPr>
              <a:lnSpc>
                <a:spcPct val="150000"/>
              </a:lnSpc>
            </a:pPr>
            <a:r>
              <a:rPr lang="en-US" b="1" dirty="0"/>
              <a:t>Purpose</a:t>
            </a:r>
            <a:r>
              <a:rPr lang="en-US" dirty="0"/>
              <a:t>: provide the opportunity for continued livestock grazing</a:t>
            </a:r>
          </a:p>
          <a:p>
            <a:pPr>
              <a:lnSpc>
                <a:spcPct val="150000"/>
              </a:lnSpc>
            </a:pPr>
            <a:r>
              <a:rPr lang="en-US" b="1" dirty="0"/>
              <a:t>Need</a:t>
            </a:r>
            <a:r>
              <a:rPr lang="en-US" dirty="0"/>
              <a:t>: Move the allotment toward achievement of the Fundamentals of Rangeland Health; to act on the BLMs responsibility under FLPMA and the Taylor Grazing Act to provide orderly use of the rangeland resources, where appropriate; to correct deficiencies in the current terms and conditions of the permit; and work toward achievement of the following objectives…</a:t>
            </a:r>
          </a:p>
        </p:txBody>
      </p:sp>
      <p:sp>
        <p:nvSpPr>
          <p:cNvPr id="4" name="Text Placeholder 3"/>
          <p:cNvSpPr>
            <a:spLocks noGrp="1"/>
          </p:cNvSpPr>
          <p:nvPr>
            <p:ph type="body" sz="half" idx="2"/>
          </p:nvPr>
        </p:nvSpPr>
        <p:spPr/>
        <p:txBody>
          <a:bodyPr/>
          <a:lstStyle/>
          <a:p>
            <a:r>
              <a:rPr lang="en-US" dirty="0"/>
              <a:t>DOI-BLM-WY-100-2014-6-EA. James Ryegrass Grazing Association, LLC Environmental Assessment</a:t>
            </a:r>
          </a:p>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37627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Scoping</a:t>
            </a:r>
          </a:p>
        </p:txBody>
      </p:sp>
      <p:sp>
        <p:nvSpPr>
          <p:cNvPr id="3" name="Content Placeholder 2"/>
          <p:cNvSpPr>
            <a:spLocks noGrp="1"/>
          </p:cNvSpPr>
          <p:nvPr>
            <p:ph idx="1"/>
          </p:nvPr>
        </p:nvSpPr>
        <p:spPr/>
        <p:txBody>
          <a:bodyPr>
            <a:normAutofit lnSpcReduction="10000"/>
          </a:bodyPr>
          <a:lstStyle/>
          <a:p>
            <a:pPr>
              <a:lnSpc>
                <a:spcPct val="150000"/>
              </a:lnSpc>
            </a:pPr>
            <a:r>
              <a:rPr lang="en-US" dirty="0"/>
              <a:t>“There shall be an early and open process for determining the scope of issues to be addressed and for identifying the significant issues related to a proposed action. This process shall be termed scoping.” 40 CFR § 1501.7</a:t>
            </a:r>
          </a:p>
          <a:p>
            <a:pPr>
              <a:lnSpc>
                <a:spcPct val="150000"/>
              </a:lnSpc>
            </a:pPr>
            <a:r>
              <a:rPr lang="en-US" dirty="0"/>
              <a:t>“Scoping shall be carried out in accordance with the requirements of 40 CFR 1501.7. Because the nature and complexity of a proposed action determine the scope and intensity of analysis, no single scoping technique is required or prescribed.” 36 CFR § 220.4(e)(2)</a:t>
            </a:r>
          </a:p>
        </p:txBody>
      </p:sp>
      <p:sp>
        <p:nvSpPr>
          <p:cNvPr id="4" name="Text Placeholder 3"/>
          <p:cNvSpPr>
            <a:spLocks noGrp="1"/>
          </p:cNvSpPr>
          <p:nvPr>
            <p:ph type="body" sz="half" idx="2"/>
          </p:nvPr>
        </p:nvSpPr>
        <p:spPr/>
        <p:txBody>
          <a:bodyPr/>
          <a:lstStyle/>
          <a:p>
            <a:r>
              <a:rPr lang="en-US" dirty="0"/>
              <a:t>External scoping is optional for BLM EAs</a:t>
            </a:r>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357669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identification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6077163"/>
              </p:ext>
            </p:extLst>
          </p:nvPr>
        </p:nvGraphicFramePr>
        <p:xfrm>
          <a:off x="457879" y="685800"/>
          <a:ext cx="3174783" cy="5311236"/>
        </p:xfrm>
        <a:graphic>
          <a:graphicData uri="http://schemas.openxmlformats.org/drawingml/2006/table">
            <a:tbl>
              <a:tblPr firstRow="1" firstCol="1" lastRow="1" lastCol="1" bandRow="1" bandCol="1">
                <a:tableStyleId>{5940675A-B579-460E-94D1-54222C63F5DA}</a:tableStyleId>
              </a:tblPr>
              <a:tblGrid>
                <a:gridCol w="1204667">
                  <a:extLst>
                    <a:ext uri="{9D8B030D-6E8A-4147-A177-3AD203B41FA5}">
                      <a16:colId xmlns:a16="http://schemas.microsoft.com/office/drawing/2014/main" val="1801609579"/>
                    </a:ext>
                  </a:extLst>
                </a:gridCol>
                <a:gridCol w="606829">
                  <a:extLst>
                    <a:ext uri="{9D8B030D-6E8A-4147-A177-3AD203B41FA5}">
                      <a16:colId xmlns:a16="http://schemas.microsoft.com/office/drawing/2014/main" val="2278949831"/>
                    </a:ext>
                  </a:extLst>
                </a:gridCol>
                <a:gridCol w="648392">
                  <a:extLst>
                    <a:ext uri="{9D8B030D-6E8A-4147-A177-3AD203B41FA5}">
                      <a16:colId xmlns:a16="http://schemas.microsoft.com/office/drawing/2014/main" val="3130891344"/>
                    </a:ext>
                  </a:extLst>
                </a:gridCol>
                <a:gridCol w="714895">
                  <a:extLst>
                    <a:ext uri="{9D8B030D-6E8A-4147-A177-3AD203B41FA5}">
                      <a16:colId xmlns:a16="http://schemas.microsoft.com/office/drawing/2014/main" val="3307616045"/>
                    </a:ext>
                  </a:extLst>
                </a:gridCol>
              </a:tblGrid>
              <a:tr h="441698">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b="1" dirty="0">
                          <a:effectLst/>
                        </a:rPr>
                        <a:t>Supplemental Authorities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Not Present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Present</a:t>
                      </a:r>
                      <a:endParaRPr lang="en-US" sz="1000" b="1" dirty="0">
                        <a:effectLst/>
                      </a:endParaRPr>
                    </a:p>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Not Affected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Present</a:t>
                      </a:r>
                      <a:endParaRPr lang="en-US" sz="1000" b="1" dirty="0">
                        <a:effectLst/>
                      </a:endParaRPr>
                    </a:p>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Affected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1540889065"/>
                  </a:ext>
                </a:extLst>
              </a:tr>
              <a:tr h="247681">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Air Quality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3264614689"/>
                  </a:ext>
                </a:extLst>
              </a:tr>
              <a:tr h="441698">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Areas of Critical Environmental Concern (ACECs)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1199651184"/>
                  </a:ext>
                </a:extLst>
              </a:tr>
              <a:tr h="247681">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Cultural 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2298075712"/>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Environmental Justice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3137781357"/>
                  </a:ext>
                </a:extLst>
              </a:tr>
              <a:tr h="247681">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Floodplains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1688967624"/>
                  </a:ext>
                </a:extLst>
              </a:tr>
              <a:tr h="247681">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Historic Trails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3139609587"/>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Invasive, Nonnative Species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123505890"/>
                  </a:ext>
                </a:extLst>
              </a:tr>
              <a:tr h="247681">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Migratory Birds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3338403985"/>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Native American Religious Concerns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636068288"/>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Prime or Unique Farmlands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1751423436"/>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Threatened &amp; Endangered Species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3734760806"/>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Wastes, Hazardous or Solid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3228695885"/>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Water Quality  (Surface and Ground)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2040131017"/>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Wetlands and Riparian Zones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4015179995"/>
                  </a:ext>
                </a:extLst>
              </a:tr>
              <a:tr h="294466">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Wild and Scenic Rivers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1377978741"/>
                  </a:ext>
                </a:extLst>
              </a:tr>
              <a:tr h="247681">
                <a:tc>
                  <a:txBody>
                    <a:bodyPr/>
                    <a:lstStyle/>
                    <a:p>
                      <a:pPr marL="0" marR="0">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dirty="0">
                          <a:effectLst/>
                        </a:rPr>
                        <a:t>Wilderness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nchor="ctr"/>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2826788240"/>
                  </a:ext>
                </a:extLst>
              </a:tr>
            </a:tbl>
          </a:graphicData>
        </a:graphic>
      </p:graphicFrame>
      <p:sp>
        <p:nvSpPr>
          <p:cNvPr id="4" name="Text Placeholder 3"/>
          <p:cNvSpPr>
            <a:spLocks noGrp="1"/>
          </p:cNvSpPr>
          <p:nvPr>
            <p:ph type="body" sz="half" idx="2"/>
          </p:nvPr>
        </p:nvSpPr>
        <p:spPr/>
        <p:txBody>
          <a:bodyPr/>
          <a:lstStyle/>
          <a:p>
            <a:r>
              <a:rPr lang="en-US" dirty="0"/>
              <a:t>Not a position statement</a:t>
            </a:r>
          </a:p>
          <a:p>
            <a:r>
              <a:rPr lang="en-US" dirty="0"/>
              <a:t>Includes establishment of the IDT</a:t>
            </a:r>
          </a:p>
          <a:p>
            <a:r>
              <a:rPr lang="en-US" dirty="0"/>
              <a:t>Highly variable by field office</a:t>
            </a:r>
          </a:p>
        </p:txBody>
      </p:sp>
      <p:graphicFrame>
        <p:nvGraphicFramePr>
          <p:cNvPr id="6" name="Table 5"/>
          <p:cNvGraphicFramePr>
            <a:graphicFrameLocks noGrp="1"/>
          </p:cNvGraphicFramePr>
          <p:nvPr>
            <p:extLst>
              <p:ext uri="{D42A27DB-BD31-4B8C-83A1-F6EECF244321}">
                <p14:modId xmlns:p14="http://schemas.microsoft.com/office/powerpoint/2010/main" val="914350603"/>
              </p:ext>
            </p:extLst>
          </p:nvPr>
        </p:nvGraphicFramePr>
        <p:xfrm>
          <a:off x="4186741" y="685800"/>
          <a:ext cx="3552406" cy="3113591"/>
        </p:xfrm>
        <a:graphic>
          <a:graphicData uri="http://schemas.openxmlformats.org/drawingml/2006/table">
            <a:tbl>
              <a:tblPr firstRow="1" firstCol="1" lastRow="1" lastCol="1" bandRow="1" bandCol="1">
                <a:tableStyleId>{5940675A-B579-460E-94D1-54222C63F5DA}</a:tableStyleId>
              </a:tblPr>
              <a:tblGrid>
                <a:gridCol w="1391099">
                  <a:extLst>
                    <a:ext uri="{9D8B030D-6E8A-4147-A177-3AD203B41FA5}">
                      <a16:colId xmlns:a16="http://schemas.microsoft.com/office/drawing/2014/main" val="391947232"/>
                    </a:ext>
                  </a:extLst>
                </a:gridCol>
                <a:gridCol w="590203">
                  <a:extLst>
                    <a:ext uri="{9D8B030D-6E8A-4147-A177-3AD203B41FA5}">
                      <a16:colId xmlns:a16="http://schemas.microsoft.com/office/drawing/2014/main" val="3565958219"/>
                    </a:ext>
                  </a:extLst>
                </a:gridCol>
                <a:gridCol w="831273">
                  <a:extLst>
                    <a:ext uri="{9D8B030D-6E8A-4147-A177-3AD203B41FA5}">
                      <a16:colId xmlns:a16="http://schemas.microsoft.com/office/drawing/2014/main" val="2090746572"/>
                    </a:ext>
                  </a:extLst>
                </a:gridCol>
                <a:gridCol w="739831">
                  <a:extLst>
                    <a:ext uri="{9D8B030D-6E8A-4147-A177-3AD203B41FA5}">
                      <a16:colId xmlns:a16="http://schemas.microsoft.com/office/drawing/2014/main" val="3711453601"/>
                    </a:ext>
                  </a:extLst>
                </a:gridCol>
              </a:tblGrid>
              <a:tr h="228207">
                <a:tc>
                  <a:txBody>
                    <a:bodyPr/>
                    <a:lstStyle/>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r>
                        <a:rPr lang="en-US" sz="900" b="1" dirty="0">
                          <a:effectLst/>
                        </a:rPr>
                        <a:t>Additional Affected Resources</a:t>
                      </a:r>
                    </a:p>
                    <a:p>
                      <a:pPr marL="0" marR="0" algn="ctr">
                        <a:lnSpc>
                          <a:spcPct val="107000"/>
                        </a:lnSpc>
                        <a:spcBef>
                          <a:spcPts val="0"/>
                        </a:spcBef>
                        <a:spcAft>
                          <a:spcPts val="0"/>
                        </a:spcAft>
                        <a:tabLst>
                          <a:tab pos="-914400" algn="l"/>
                          <a:tab pos="-457200" algn="l"/>
                          <a:tab pos="0" algn="l"/>
                          <a:tab pos="914400" algn="l"/>
                          <a:tab pos="1371600" algn="l"/>
                          <a:tab pos="1828800" algn="l"/>
                          <a:tab pos="2286000" algn="l"/>
                          <a:tab pos="2571750" algn="l"/>
                        </a:tabLs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Not Present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Present</a:t>
                      </a:r>
                      <a:endParaRPr lang="en-US" sz="1000" b="1" dirty="0">
                        <a:effectLst/>
                      </a:endParaRPr>
                    </a:p>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Not Affected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tc>
                  <a:txBody>
                    <a:bodyPr/>
                    <a:lstStyle/>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Present</a:t>
                      </a:r>
                      <a:endParaRPr lang="en-US" sz="1000" b="1" dirty="0">
                        <a:effectLst/>
                      </a:endParaRPr>
                    </a:p>
                    <a:p>
                      <a:pPr marL="0" marR="0" algn="ctr">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b="1" dirty="0">
                          <a:effectLst/>
                        </a:rPr>
                        <a:t>Affected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20" marR="61920" marT="0" marB="0"/>
                </a:tc>
                <a:extLst>
                  <a:ext uri="{0D108BD9-81ED-4DB2-BD59-A6C34878D82A}">
                    <a16:rowId xmlns:a16="http://schemas.microsoft.com/office/drawing/2014/main" val="1568448670"/>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Lands and Realty</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3489091698"/>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Noise</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3529302260"/>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Paleontology</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2844487343"/>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Rangeland Management</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2321441656"/>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Recreation</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3009798339"/>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Soils</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1118284561"/>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Special Status Species</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4067283308"/>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Transportation</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1233424441"/>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Vegetation</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723032891"/>
                  </a:ext>
                </a:extLst>
              </a:tr>
              <a:tr h="145991">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Visual Resources</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3382897837"/>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Wild Horses and Burros</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1684897292"/>
                  </a:ext>
                </a:extLst>
              </a:tr>
              <a:tr h="228207">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Wildlife</a:t>
                      </a:r>
                      <a:endParaRPr lang="en-US" sz="900" kern="1200" dirty="0">
                        <a:solidFill>
                          <a:schemeClr val="tx1"/>
                        </a:solidFill>
                        <a:effectLst/>
                        <a:latin typeface="+mn-lt"/>
                        <a:ea typeface="+mn-ea"/>
                        <a:cs typeface="+mn-cs"/>
                      </a:endParaRPr>
                    </a:p>
                  </a:txBody>
                  <a:tcPr marL="44618" marR="44618" marT="0" marB="0" anchor="ctr"/>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 </a:t>
                      </a:r>
                      <a:endParaRPr lang="en-US" sz="900" kern="1200" dirty="0">
                        <a:solidFill>
                          <a:schemeClr val="tx1"/>
                        </a:solidFill>
                        <a:effectLst/>
                        <a:latin typeface="+mn-lt"/>
                        <a:ea typeface="+mn-ea"/>
                        <a:cs typeface="+mn-cs"/>
                      </a:endParaRPr>
                    </a:p>
                  </a:txBody>
                  <a:tcPr marL="44618" marR="44618" marT="0" marB="0"/>
                </a:tc>
                <a:tc>
                  <a:txBody>
                    <a:bodyPr/>
                    <a:lstStyle/>
                    <a:p>
                      <a:pPr marL="0" marR="0" algn="ctr" defTabSz="914400" rtl="0" eaLnBrk="1" latinLnBrk="0" hangingPunct="1">
                        <a:lnSpc>
                          <a:spcPct val="107000"/>
                        </a:lnSpc>
                        <a:spcBef>
                          <a:spcPts val="0"/>
                        </a:spcBef>
                        <a:spcAft>
                          <a:spcPts val="0"/>
                        </a:spcAft>
                        <a:tabLst>
                          <a:tab pos="-914400" algn="l"/>
                          <a:tab pos="-457200" algn="l"/>
                          <a:tab pos="457200" algn="l"/>
                          <a:tab pos="914400" algn="l"/>
                          <a:tab pos="1371600" algn="l"/>
                          <a:tab pos="1828800" algn="l"/>
                          <a:tab pos="2286000" algn="l"/>
                          <a:tab pos="2571750" algn="l"/>
                        </a:tabLst>
                      </a:pPr>
                      <a:r>
                        <a:rPr lang="en-US" sz="900" kern="1200" dirty="0">
                          <a:effectLst/>
                        </a:rPr>
                        <a:t>X</a:t>
                      </a:r>
                      <a:endParaRPr lang="en-US" sz="900" kern="1200" dirty="0">
                        <a:solidFill>
                          <a:schemeClr val="tx1"/>
                        </a:solidFill>
                        <a:effectLst/>
                        <a:latin typeface="+mn-lt"/>
                        <a:ea typeface="+mn-ea"/>
                        <a:cs typeface="+mn-cs"/>
                      </a:endParaRPr>
                    </a:p>
                  </a:txBody>
                  <a:tcPr marL="44618" marR="44618" marT="0" marB="0"/>
                </a:tc>
                <a:extLst>
                  <a:ext uri="{0D108BD9-81ED-4DB2-BD59-A6C34878D82A}">
                    <a16:rowId xmlns:a16="http://schemas.microsoft.com/office/drawing/2014/main" val="500290257"/>
                  </a:ext>
                </a:extLst>
              </a:tr>
            </a:tbl>
          </a:graphicData>
        </a:graphic>
      </p:graphicFrame>
      <p:sp>
        <p:nvSpPr>
          <p:cNvPr id="3" name="TextBox 2"/>
          <p:cNvSpPr txBox="1"/>
          <p:nvPr/>
        </p:nvSpPr>
        <p:spPr>
          <a:xfrm>
            <a:off x="4186741" y="4239491"/>
            <a:ext cx="3660474" cy="1754326"/>
          </a:xfrm>
          <a:prstGeom prst="rect">
            <a:avLst/>
          </a:prstGeom>
          <a:noFill/>
        </p:spPr>
        <p:txBody>
          <a:bodyPr wrap="square" rtlCol="0">
            <a:spAutoFit/>
          </a:bodyPr>
          <a:lstStyle/>
          <a:p>
            <a:r>
              <a:rPr lang="en-US" dirty="0"/>
              <a:t>“</a:t>
            </a:r>
            <a:r>
              <a:rPr lang="en-US" i="1" dirty="0"/>
              <a:t>Most important, NEPA documents must concentrate on the issues that are truly significant to the action in question, rather than amassing needless detail</a:t>
            </a:r>
            <a:r>
              <a:rPr lang="en-US" dirty="0"/>
              <a:t>” </a:t>
            </a:r>
          </a:p>
          <a:p>
            <a:r>
              <a:rPr lang="en-US" dirty="0"/>
              <a:t>40 CFR 1500.1(b) </a:t>
            </a:r>
          </a:p>
        </p:txBody>
      </p:sp>
      <p:pic>
        <p:nvPicPr>
          <p:cNvPr id="7" name="Picture 6"/>
          <p:cNvPicPr>
            <a:picLocks noChangeAspect="1"/>
          </p:cNvPicPr>
          <p:nvPr/>
        </p:nvPicPr>
        <p:blipFill>
          <a:blip r:embed="rId2"/>
          <a:stretch>
            <a:fillRect/>
          </a:stretch>
        </p:blipFill>
        <p:spPr>
          <a:xfrm>
            <a:off x="8549640" y="5968353"/>
            <a:ext cx="2697480" cy="809244"/>
          </a:xfrm>
          <a:prstGeom prst="rect">
            <a:avLst/>
          </a:prstGeom>
        </p:spPr>
      </p:pic>
      <p:sp>
        <p:nvSpPr>
          <p:cNvPr id="8" name="Oval 7"/>
          <p:cNvSpPr/>
          <p:nvPr/>
        </p:nvSpPr>
        <p:spPr>
          <a:xfrm>
            <a:off x="421341" y="1685365"/>
            <a:ext cx="1255059" cy="46616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3739" y="2711133"/>
            <a:ext cx="1322661" cy="52512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3739" y="5047129"/>
            <a:ext cx="1255059" cy="46616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8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example</a:t>
            </a:r>
          </a:p>
        </p:txBody>
      </p:sp>
      <p:sp>
        <p:nvSpPr>
          <p:cNvPr id="3" name="Content Placeholder 2"/>
          <p:cNvSpPr>
            <a:spLocks noGrp="1"/>
          </p:cNvSpPr>
          <p:nvPr>
            <p:ph idx="1"/>
          </p:nvPr>
        </p:nvSpPr>
        <p:spPr/>
        <p:txBody>
          <a:bodyPr/>
          <a:lstStyle/>
          <a:p>
            <a:r>
              <a:rPr lang="en-US" dirty="0"/>
              <a:t>Wildlife</a:t>
            </a:r>
          </a:p>
          <a:p>
            <a:pPr lvl="1"/>
            <a:r>
              <a:rPr lang="en-US" dirty="0"/>
              <a:t>Wildlife is a resource, not an issue</a:t>
            </a:r>
          </a:p>
          <a:p>
            <a:pPr lvl="1"/>
            <a:r>
              <a:rPr lang="en-US" dirty="0"/>
              <a:t>Concern over how wildlife may be affected by the proposal is the issue</a:t>
            </a:r>
          </a:p>
          <a:p>
            <a:pPr lvl="1"/>
            <a:r>
              <a:rPr lang="en-US" dirty="0"/>
              <a:t>Appropriate phrasing of an Issue: What would the effect be of livestock grazing on greater sage-grouse nesting habitat?</a:t>
            </a:r>
          </a:p>
          <a:p>
            <a:pPr lvl="1"/>
            <a:r>
              <a:rPr lang="en-US" dirty="0"/>
              <a:t>Appropriate phrasing of an Issue: What impact will winter wildlife use have on a reseeding project?</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pic>
        <p:nvPicPr>
          <p:cNvPr id="6" name="Picture 5"/>
          <p:cNvPicPr>
            <a:picLocks noChangeAspect="1"/>
          </p:cNvPicPr>
          <p:nvPr/>
        </p:nvPicPr>
        <p:blipFill>
          <a:blip r:embed="rId3"/>
          <a:stretch>
            <a:fillRect/>
          </a:stretch>
        </p:blipFill>
        <p:spPr>
          <a:xfrm>
            <a:off x="1822077" y="3551518"/>
            <a:ext cx="4650441" cy="3100294"/>
          </a:xfrm>
          <a:prstGeom prst="rect">
            <a:avLst/>
          </a:prstGeom>
        </p:spPr>
      </p:pic>
    </p:spTree>
    <p:extLst>
      <p:ext uri="{BB962C8B-B14F-4D97-AF65-F5344CB8AC3E}">
        <p14:creationId xmlns:p14="http://schemas.microsoft.com/office/powerpoint/2010/main" val="427325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Finalize the Proposed Action</a:t>
            </a:r>
          </a:p>
        </p:txBody>
      </p:sp>
      <p:sp>
        <p:nvSpPr>
          <p:cNvPr id="3" name="Content Placeholder 2"/>
          <p:cNvSpPr>
            <a:spLocks noGrp="1"/>
          </p:cNvSpPr>
          <p:nvPr>
            <p:ph idx="1"/>
          </p:nvPr>
        </p:nvSpPr>
        <p:spPr/>
        <p:txBody>
          <a:bodyPr/>
          <a:lstStyle/>
          <a:p>
            <a:r>
              <a:rPr lang="en-US" dirty="0"/>
              <a:t>Who</a:t>
            </a:r>
          </a:p>
          <a:p>
            <a:pPr lvl="1"/>
            <a:r>
              <a:rPr lang="en-US" dirty="0"/>
              <a:t>Federal agency making the decision</a:t>
            </a:r>
          </a:p>
          <a:p>
            <a:r>
              <a:rPr lang="en-US" dirty="0"/>
              <a:t>What</a:t>
            </a:r>
          </a:p>
          <a:p>
            <a:pPr lvl="1"/>
            <a:r>
              <a:rPr lang="en-US" dirty="0"/>
              <a:t>Proposed activity or activities</a:t>
            </a:r>
          </a:p>
          <a:p>
            <a:r>
              <a:rPr lang="en-US" dirty="0"/>
              <a:t>When</a:t>
            </a:r>
          </a:p>
          <a:p>
            <a:pPr lvl="1"/>
            <a:r>
              <a:rPr lang="en-US" dirty="0"/>
              <a:t>Timeframe for implementation and completion</a:t>
            </a:r>
          </a:p>
          <a:p>
            <a:r>
              <a:rPr lang="en-US" dirty="0"/>
              <a:t>Where</a:t>
            </a:r>
          </a:p>
          <a:p>
            <a:pPr lvl="1"/>
            <a:r>
              <a:rPr lang="en-US" dirty="0"/>
              <a:t>Location of the proposed action</a:t>
            </a:r>
          </a:p>
          <a:p>
            <a:r>
              <a:rPr lang="en-US" dirty="0"/>
              <a:t>How</a:t>
            </a:r>
          </a:p>
          <a:p>
            <a:pPr lvl="1"/>
            <a:r>
              <a:rPr lang="en-US" dirty="0"/>
              <a:t>Means by which proposal would be implemented</a:t>
            </a:r>
          </a:p>
        </p:txBody>
      </p:sp>
      <p:sp>
        <p:nvSpPr>
          <p:cNvPr id="4" name="Text Placeholder 3"/>
          <p:cNvSpPr>
            <a:spLocks noGrp="1"/>
          </p:cNvSpPr>
          <p:nvPr>
            <p:ph type="body" sz="half" idx="2"/>
          </p:nvPr>
        </p:nvSpPr>
        <p:spPr/>
        <p:txBody>
          <a:bodyPr/>
          <a:lstStyle/>
          <a:p>
            <a:r>
              <a:rPr lang="en-US" dirty="0"/>
              <a:t>“Why” is covered in the Purpose and Need statement</a:t>
            </a:r>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236201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Identification of connected actions</a:t>
            </a:r>
          </a:p>
        </p:txBody>
      </p:sp>
      <p:sp>
        <p:nvSpPr>
          <p:cNvPr id="4" name="Content Placeholder 3"/>
          <p:cNvSpPr>
            <a:spLocks noGrp="1"/>
          </p:cNvSpPr>
          <p:nvPr>
            <p:ph idx="1"/>
          </p:nvPr>
        </p:nvSpPr>
        <p:spPr/>
        <p:txBody>
          <a:bodyPr/>
          <a:lstStyle/>
          <a:p>
            <a:r>
              <a:rPr lang="en-US" dirty="0"/>
              <a:t>Actions that are closely related and should be discussed</a:t>
            </a:r>
          </a:p>
          <a:p>
            <a:pPr lvl="1"/>
            <a:r>
              <a:rPr lang="en-US" dirty="0"/>
              <a:t>Automatically trigger other actions that may require an EIS</a:t>
            </a:r>
          </a:p>
          <a:p>
            <a:pPr lvl="1"/>
            <a:r>
              <a:rPr lang="en-US" dirty="0"/>
              <a:t>Cannot or will not proceed unless other actions are taken previously or simultaneously</a:t>
            </a:r>
          </a:p>
          <a:p>
            <a:pPr lvl="1"/>
            <a:r>
              <a:rPr lang="en-US" dirty="0"/>
              <a:t>Actions are interdependent parts of a larger action and depend on the larger action for their justification</a:t>
            </a:r>
          </a:p>
          <a:p>
            <a:r>
              <a:rPr lang="en-US" dirty="0"/>
              <a:t>Requires analysis of the direct, indirect, and cumulative effects of all actions</a:t>
            </a:r>
          </a:p>
        </p:txBody>
      </p:sp>
      <p:sp>
        <p:nvSpPr>
          <p:cNvPr id="5" name="Text Placeholder 4"/>
          <p:cNvSpPr>
            <a:spLocks noGrp="1"/>
          </p:cNvSpPr>
          <p:nvPr>
            <p:ph type="body" sz="half" idx="2"/>
          </p:nvPr>
        </p:nvSpPr>
        <p:spPr/>
        <p:txBody>
          <a:bodyPr/>
          <a:lstStyle/>
          <a:p>
            <a:r>
              <a:rPr lang="en-US" dirty="0"/>
              <a:t>Direct, Indirect and Cumulative Actions</a:t>
            </a:r>
          </a:p>
        </p:txBody>
      </p:sp>
      <p:pic>
        <p:nvPicPr>
          <p:cNvPr id="1026" name="Picture 2" descr="http://www.oneaccordpartners.com/wp-content/uploads/2013/10/Danger-Mine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640" y="3108544"/>
            <a:ext cx="3383650" cy="2486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14393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actions</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a:t>Reasonable and Foreseeable Actions</a:t>
            </a:r>
          </a:p>
          <a:p>
            <a:r>
              <a:rPr lang="en-US" dirty="0"/>
              <a:t>Federal and non-federal actions</a:t>
            </a:r>
          </a:p>
        </p:txBody>
      </p:sp>
      <p:sp>
        <p:nvSpPr>
          <p:cNvPr id="5" name="TextBox 4"/>
          <p:cNvSpPr txBox="1"/>
          <p:nvPr/>
        </p:nvSpPr>
        <p:spPr>
          <a:xfrm>
            <a:off x="3572033" y="4355869"/>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sp>
        <p:nvSpPr>
          <p:cNvPr id="6" name="TextBox 5"/>
          <p:cNvSpPr txBox="1"/>
          <p:nvPr/>
        </p:nvSpPr>
        <p:spPr>
          <a:xfrm>
            <a:off x="3605283" y="1756025"/>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sp>
        <p:nvSpPr>
          <p:cNvPr id="7" name="TextBox 6"/>
          <p:cNvSpPr txBox="1"/>
          <p:nvPr/>
        </p:nvSpPr>
        <p:spPr>
          <a:xfrm>
            <a:off x="3713348" y="2129233"/>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sp>
        <p:nvSpPr>
          <p:cNvPr id="8" name="TextBox 7"/>
          <p:cNvSpPr txBox="1"/>
          <p:nvPr/>
        </p:nvSpPr>
        <p:spPr>
          <a:xfrm>
            <a:off x="3497218" y="2502441"/>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sp>
        <p:nvSpPr>
          <p:cNvPr id="9" name="TextBox 8"/>
          <p:cNvSpPr txBox="1"/>
          <p:nvPr/>
        </p:nvSpPr>
        <p:spPr>
          <a:xfrm>
            <a:off x="3370865" y="2873065"/>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sp>
        <p:nvSpPr>
          <p:cNvPr id="10" name="TextBox 9"/>
          <p:cNvSpPr txBox="1"/>
          <p:nvPr/>
        </p:nvSpPr>
        <p:spPr>
          <a:xfrm>
            <a:off x="3660702" y="3244981"/>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sp>
        <p:nvSpPr>
          <p:cNvPr id="11" name="TextBox 10"/>
          <p:cNvSpPr txBox="1"/>
          <p:nvPr/>
        </p:nvSpPr>
        <p:spPr>
          <a:xfrm>
            <a:off x="3389152" y="3614621"/>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sp>
        <p:nvSpPr>
          <p:cNvPr id="12" name="TextBox 11"/>
          <p:cNvSpPr txBox="1"/>
          <p:nvPr/>
        </p:nvSpPr>
        <p:spPr>
          <a:xfrm>
            <a:off x="3220127" y="3984814"/>
            <a:ext cx="1313411" cy="369332"/>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n-US" dirty="0"/>
              <a:t>Effect</a:t>
            </a:r>
          </a:p>
        </p:txBody>
      </p:sp>
      <p:pic>
        <p:nvPicPr>
          <p:cNvPr id="13" name="Picture 12"/>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275648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alternatives</a:t>
            </a:r>
          </a:p>
        </p:txBody>
      </p:sp>
      <p:sp>
        <p:nvSpPr>
          <p:cNvPr id="3" name="Content Placeholder 2"/>
          <p:cNvSpPr>
            <a:spLocks noGrp="1"/>
          </p:cNvSpPr>
          <p:nvPr>
            <p:ph idx="1"/>
          </p:nvPr>
        </p:nvSpPr>
        <p:spPr/>
        <p:txBody>
          <a:bodyPr/>
          <a:lstStyle/>
          <a:p>
            <a:r>
              <a:rPr lang="en-US" dirty="0"/>
              <a:t>“Study, develop, and describe appropriate alternatives to recommended courses of action in any proposal that involves unresolved conflicts concerning alternative uses of available resources…” (NEPA Section 102(2)(e))</a:t>
            </a:r>
          </a:p>
          <a:p>
            <a:r>
              <a:rPr lang="en-US" dirty="0"/>
              <a:t>“Reasonable alternatives include those that are </a:t>
            </a:r>
            <a:r>
              <a:rPr lang="en-US" i="1" dirty="0"/>
              <a:t>practical</a:t>
            </a:r>
            <a:r>
              <a:rPr lang="en-US" dirty="0"/>
              <a:t> or </a:t>
            </a:r>
            <a:r>
              <a:rPr lang="en-US" i="1" dirty="0"/>
              <a:t>feasible</a:t>
            </a:r>
            <a:r>
              <a:rPr lang="en-US" dirty="0"/>
              <a:t> from the technical and economic standpoint and using common sense, rather than simply desirable from the standpoint of the applicant.” (CEQ FAQ#2a)</a:t>
            </a:r>
          </a:p>
          <a:p>
            <a:pPr lvl="1"/>
            <a:r>
              <a:rPr lang="en-US" dirty="0"/>
              <a:t>“Reasonable” refers back to the relationship between the alternative and the purpose and need statements</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256048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alternatives</a:t>
            </a:r>
          </a:p>
        </p:txBody>
      </p:sp>
      <p:sp>
        <p:nvSpPr>
          <p:cNvPr id="3" name="Content Placeholder 2"/>
          <p:cNvSpPr>
            <a:spLocks noGrp="1"/>
          </p:cNvSpPr>
          <p:nvPr>
            <p:ph idx="1"/>
          </p:nvPr>
        </p:nvSpPr>
        <p:spPr/>
        <p:txBody>
          <a:bodyPr>
            <a:normAutofit lnSpcReduction="10000"/>
          </a:bodyPr>
          <a:lstStyle/>
          <a:p>
            <a:r>
              <a:rPr lang="en-US" dirty="0"/>
              <a:t>No Action</a:t>
            </a:r>
          </a:p>
          <a:p>
            <a:pPr lvl="1"/>
            <a:r>
              <a:rPr lang="en-US" dirty="0"/>
              <a:t>For land use planning actions (i.e., RMP revisions) it is to continue to implement the land use plan as written.</a:t>
            </a:r>
          </a:p>
          <a:p>
            <a:pPr lvl="1"/>
            <a:r>
              <a:rPr lang="en-US" dirty="0"/>
              <a:t>For internally generated implementation actions it is to not take the proposed action</a:t>
            </a:r>
          </a:p>
          <a:p>
            <a:pPr lvl="1"/>
            <a:r>
              <a:rPr lang="en-US" dirty="0"/>
              <a:t>For externally generated proposals it is to reject the proposal or deny the application.  </a:t>
            </a:r>
          </a:p>
          <a:p>
            <a:pPr lvl="2"/>
            <a:r>
              <a:rPr lang="en-US" b="1" dirty="0"/>
              <a:t>EXCEPT FOR GRAZING PERMITS</a:t>
            </a:r>
            <a:r>
              <a:rPr lang="en-US" dirty="0"/>
              <a:t>! Then the no action is to issue a new permit with the same terms and conditions as the expiring permit. The No Action alternative must only analyze what is reasonable and foreseeable if the application is denied</a:t>
            </a:r>
          </a:p>
          <a:p>
            <a:r>
              <a:rPr lang="en-US" dirty="0"/>
              <a:t>Alternatives considered but eliminated from detailed analysis</a:t>
            </a:r>
          </a:p>
          <a:p>
            <a:pPr lvl="1"/>
            <a:r>
              <a:rPr lang="en-US" dirty="0"/>
              <a:t>Ineffective, technically or economically infeasible, inconsistent with management objectives, speculative, similar to an alternative that is being analyzed</a:t>
            </a:r>
          </a:p>
          <a:p>
            <a:pPr lvl="1"/>
            <a:r>
              <a:rPr lang="en-US" dirty="0"/>
              <a:t>Write these down!!</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42103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term permit?</a:t>
            </a:r>
          </a:p>
        </p:txBody>
      </p:sp>
      <p:sp>
        <p:nvSpPr>
          <p:cNvPr id="5" name="Text Placeholder 4"/>
          <p:cNvSpPr>
            <a:spLocks noGrp="1"/>
          </p:cNvSpPr>
          <p:nvPr>
            <p:ph type="body" idx="1"/>
          </p:nvPr>
        </p:nvSpPr>
        <p:spPr/>
        <p:txBody>
          <a:bodyPr/>
          <a:lstStyle/>
          <a:p>
            <a:r>
              <a:rPr lang="en-US" dirty="0"/>
              <a:t>Bureau of Land Management</a:t>
            </a:r>
          </a:p>
        </p:txBody>
      </p:sp>
      <p:sp>
        <p:nvSpPr>
          <p:cNvPr id="3" name="Content Placeholder 2"/>
          <p:cNvSpPr>
            <a:spLocks noGrp="1"/>
          </p:cNvSpPr>
          <p:nvPr>
            <p:ph sz="half" idx="2"/>
          </p:nvPr>
        </p:nvSpPr>
        <p:spPr/>
        <p:txBody>
          <a:bodyPr/>
          <a:lstStyle/>
          <a:p>
            <a:r>
              <a:rPr lang="en-US" dirty="0"/>
              <a:t>43 CFR § 4130.2</a:t>
            </a:r>
          </a:p>
          <a:p>
            <a:r>
              <a:rPr lang="en-US" dirty="0"/>
              <a:t>Allotment management plan – standalone document</a:t>
            </a:r>
          </a:p>
          <a:p>
            <a:r>
              <a:rPr lang="en-US" dirty="0"/>
              <a:t>Permit re-authorization with no changes allowed by National Defense Authorization Act (PL 113-291, 2015) which amended FLPMA Sec. 402</a:t>
            </a:r>
          </a:p>
          <a:p>
            <a:endParaRPr lang="en-US" dirty="0"/>
          </a:p>
        </p:txBody>
      </p:sp>
      <p:sp>
        <p:nvSpPr>
          <p:cNvPr id="6" name="Text Placeholder 5"/>
          <p:cNvSpPr>
            <a:spLocks noGrp="1"/>
          </p:cNvSpPr>
          <p:nvPr>
            <p:ph type="body" sz="quarter" idx="3"/>
          </p:nvPr>
        </p:nvSpPr>
        <p:spPr/>
        <p:txBody>
          <a:bodyPr/>
          <a:lstStyle/>
          <a:p>
            <a:r>
              <a:rPr lang="en-US" dirty="0"/>
              <a:t>Forest Service</a:t>
            </a:r>
          </a:p>
        </p:txBody>
      </p:sp>
      <p:sp>
        <p:nvSpPr>
          <p:cNvPr id="7" name="Content Placeholder 6"/>
          <p:cNvSpPr>
            <a:spLocks noGrp="1"/>
          </p:cNvSpPr>
          <p:nvPr>
            <p:ph sz="quarter" idx="4"/>
          </p:nvPr>
        </p:nvSpPr>
        <p:spPr/>
        <p:txBody>
          <a:bodyPr/>
          <a:lstStyle/>
          <a:p>
            <a:r>
              <a:rPr lang="en-US" dirty="0"/>
              <a:t>36 CFR § 222.3</a:t>
            </a:r>
          </a:p>
          <a:p>
            <a:r>
              <a:rPr lang="en-US" dirty="0"/>
              <a:t>Allotment management plans are part of the permit</a:t>
            </a:r>
          </a:p>
          <a:p>
            <a:r>
              <a:rPr lang="en-US" dirty="0"/>
              <a:t>Permit re-authorization with no changes allowed by Rescission Act (PL 104-19, 1995)</a:t>
            </a:r>
          </a:p>
          <a:p>
            <a:pPr lvl="1"/>
            <a:r>
              <a:rPr lang="en-US" dirty="0"/>
              <a:t>Revised schedule issued in 2012</a:t>
            </a:r>
          </a:p>
        </p:txBody>
      </p:sp>
      <p:sp>
        <p:nvSpPr>
          <p:cNvPr id="8" name="TextBox 7"/>
          <p:cNvSpPr txBox="1"/>
          <p:nvPr/>
        </p:nvSpPr>
        <p:spPr>
          <a:xfrm>
            <a:off x="1066800" y="5128027"/>
            <a:ext cx="9515302" cy="646331"/>
          </a:xfrm>
          <a:prstGeom prst="rect">
            <a:avLst/>
          </a:prstGeom>
          <a:noFill/>
        </p:spPr>
        <p:txBody>
          <a:bodyPr wrap="square" rtlCol="0">
            <a:spAutoFit/>
          </a:bodyPr>
          <a:lstStyle/>
          <a:p>
            <a:r>
              <a:rPr lang="en-US" dirty="0"/>
              <a:t>“</a:t>
            </a:r>
            <a:r>
              <a:rPr lang="en-US" b="1" dirty="0"/>
              <a:t>Fully processed permit</a:t>
            </a:r>
            <a:r>
              <a:rPr lang="en-US" dirty="0"/>
              <a:t>” means the necessary Environmental Analysis has occurred to continue grazing in the allotment.</a:t>
            </a:r>
          </a:p>
        </p:txBody>
      </p:sp>
      <p:pic>
        <p:nvPicPr>
          <p:cNvPr id="9" name="Picture 8"/>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26308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Affected environment</a:t>
            </a:r>
          </a:p>
        </p:txBody>
      </p:sp>
      <p:sp>
        <p:nvSpPr>
          <p:cNvPr id="3" name="Content Placeholder 2"/>
          <p:cNvSpPr>
            <a:spLocks noGrp="1"/>
          </p:cNvSpPr>
          <p:nvPr>
            <p:ph idx="1"/>
          </p:nvPr>
        </p:nvSpPr>
        <p:spPr/>
        <p:txBody>
          <a:bodyPr/>
          <a:lstStyle/>
          <a:p>
            <a:r>
              <a:rPr lang="en-US" dirty="0"/>
              <a:t>Affected environment succinctly describes the existing condition and trend of issue-related elements of the human environment that may be affected by implementing the proposed action or alternative</a:t>
            </a:r>
          </a:p>
          <a:p>
            <a:pPr lvl="1"/>
            <a:r>
              <a:rPr lang="en-US" dirty="0"/>
              <a:t>“Human environment” means biological, physical, social and economic elements of the environment</a:t>
            </a:r>
          </a:p>
          <a:p>
            <a:r>
              <a:rPr lang="en-US" dirty="0"/>
              <a:t>Creates the baseline for analysis</a:t>
            </a:r>
          </a:p>
          <a:p>
            <a:r>
              <a:rPr lang="en-US" dirty="0"/>
              <a:t>Includes present condition, past and ongoing actions, regulatory thresholds and stresses affecting the resources, and biological or physical thresholds</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422300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a:xfrm>
            <a:off x="838200" y="685800"/>
            <a:ext cx="6711696" cy="5562600"/>
          </a:xfrm>
        </p:spPr>
        <p:txBody>
          <a:bodyPr>
            <a:normAutofit lnSpcReduction="10000"/>
          </a:bodyPr>
          <a:lstStyle/>
          <a:p>
            <a:r>
              <a:rPr lang="en-US" dirty="0"/>
              <a:t>Data should be obtained that is “relevant to reasonably foreseeable significant adverse impacts….if it is essential to a reasoned choice among alternatives” if the overall cost of obtaining the data is not exorbitant</a:t>
            </a:r>
          </a:p>
          <a:p>
            <a:r>
              <a:rPr lang="en-US" dirty="0"/>
              <a:t>If the information relevant to reasonably foreseeable significant adverse impacts cannot be obtained because the overall costs are too high, or the means to obtain it are unknown, the following have to be included in the EA or EIS</a:t>
            </a:r>
          </a:p>
          <a:p>
            <a:pPr lvl="1"/>
            <a:r>
              <a:rPr lang="en-US" dirty="0"/>
              <a:t>A statement that such information is incomplete or unavailable</a:t>
            </a:r>
          </a:p>
          <a:p>
            <a:pPr lvl="1"/>
            <a:r>
              <a:rPr lang="en-US" dirty="0"/>
              <a:t>A statement of the relevance of the incomplete or unavailable information to evaluating reasonably foreseeable significant adverse impacts on the human environment</a:t>
            </a:r>
          </a:p>
          <a:p>
            <a:pPr lvl="1"/>
            <a:r>
              <a:rPr lang="en-US" dirty="0"/>
              <a:t>A summary of existing credible scientific evidence which is relevant</a:t>
            </a:r>
          </a:p>
          <a:p>
            <a:pPr lvl="1"/>
            <a:r>
              <a:rPr lang="en-US" dirty="0"/>
              <a:t>The agency’s evaluation of such impacts based on theory or generally accepted research methods (within the “rule of reason”)</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190529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effects (aka impacts)</a:t>
            </a:r>
          </a:p>
        </p:txBody>
      </p:sp>
      <p:sp>
        <p:nvSpPr>
          <p:cNvPr id="3" name="Content Placeholder 2"/>
          <p:cNvSpPr>
            <a:spLocks noGrp="1"/>
          </p:cNvSpPr>
          <p:nvPr>
            <p:ph idx="1"/>
          </p:nvPr>
        </p:nvSpPr>
        <p:spPr/>
        <p:txBody>
          <a:bodyPr/>
          <a:lstStyle/>
          <a:p>
            <a:r>
              <a:rPr lang="en-US" dirty="0"/>
              <a:t>Defining environmental effects</a:t>
            </a:r>
          </a:p>
          <a:p>
            <a:pPr lvl="1"/>
            <a:r>
              <a:rPr lang="en-US" dirty="0"/>
              <a:t>Ecological, aesthetic, historic, cultural, economic, social, or health – may be beneficial or detrimental</a:t>
            </a:r>
          </a:p>
          <a:p>
            <a:pPr lvl="1"/>
            <a:r>
              <a:rPr lang="en-US" dirty="0"/>
              <a:t>Analyze and disclose short- and long-term effects (positive and negative); includes direct, indirect and cumulative impacts</a:t>
            </a:r>
          </a:p>
          <a:p>
            <a:r>
              <a:rPr lang="en-US" dirty="0"/>
              <a:t>Analysis must take a “hard look” ( a reasoned analysis containing quantitative or detailed qualitative information)</a:t>
            </a:r>
          </a:p>
          <a:p>
            <a:pPr lvl="1"/>
            <a:r>
              <a:rPr lang="en-US" dirty="0"/>
              <a:t>Must include an explanation of methodologies use and analytical assumptions made</a:t>
            </a:r>
          </a:p>
        </p:txBody>
      </p:sp>
      <p:sp>
        <p:nvSpPr>
          <p:cNvPr id="4" name="Text Placeholder 3"/>
          <p:cNvSpPr>
            <a:spLocks noGrp="1"/>
          </p:cNvSpPr>
          <p:nvPr>
            <p:ph type="body" sz="half" idx="2"/>
          </p:nvPr>
        </p:nvSpPr>
        <p:spPr/>
        <p:txBody>
          <a:bodyPr/>
          <a:lstStyle/>
          <a:p>
            <a:endParaRPr lang="en-US" dirty="0"/>
          </a:p>
        </p:txBody>
      </p:sp>
      <p:pic>
        <p:nvPicPr>
          <p:cNvPr id="2050" name="Picture 2" descr="http://www.bilerico.com/images/mule-donkey-jackass-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275" y="4257304"/>
            <a:ext cx="3173507" cy="2115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429147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effects, cont’d</a:t>
            </a:r>
          </a:p>
        </p:txBody>
      </p:sp>
      <p:sp>
        <p:nvSpPr>
          <p:cNvPr id="3" name="Text Placeholder 2"/>
          <p:cNvSpPr>
            <a:spLocks noGrp="1"/>
          </p:cNvSpPr>
          <p:nvPr>
            <p:ph type="body" idx="1"/>
          </p:nvPr>
        </p:nvSpPr>
        <p:spPr/>
        <p:txBody>
          <a:bodyPr/>
          <a:lstStyle/>
          <a:p>
            <a:r>
              <a:rPr lang="en-US" dirty="0"/>
              <a:t>Direct Effects</a:t>
            </a:r>
          </a:p>
        </p:txBody>
      </p:sp>
      <p:sp>
        <p:nvSpPr>
          <p:cNvPr id="4" name="Content Placeholder 3"/>
          <p:cNvSpPr>
            <a:spLocks noGrp="1"/>
          </p:cNvSpPr>
          <p:nvPr>
            <p:ph sz="half" idx="2"/>
          </p:nvPr>
        </p:nvSpPr>
        <p:spPr/>
        <p:txBody>
          <a:bodyPr/>
          <a:lstStyle/>
          <a:p>
            <a:r>
              <a:rPr lang="en-US" dirty="0"/>
              <a:t>Caused by the action and occur at the same time and place (40 CFR 1508.8(a)</a:t>
            </a:r>
          </a:p>
        </p:txBody>
      </p:sp>
      <p:sp>
        <p:nvSpPr>
          <p:cNvPr id="5" name="Text Placeholder 4"/>
          <p:cNvSpPr>
            <a:spLocks noGrp="1"/>
          </p:cNvSpPr>
          <p:nvPr>
            <p:ph type="body" sz="quarter" idx="3"/>
          </p:nvPr>
        </p:nvSpPr>
        <p:spPr/>
        <p:txBody>
          <a:bodyPr/>
          <a:lstStyle/>
          <a:p>
            <a:r>
              <a:rPr lang="en-US" dirty="0"/>
              <a:t>Indirect Effects</a:t>
            </a:r>
          </a:p>
        </p:txBody>
      </p:sp>
      <p:sp>
        <p:nvSpPr>
          <p:cNvPr id="6" name="Content Placeholder 5"/>
          <p:cNvSpPr>
            <a:spLocks noGrp="1"/>
          </p:cNvSpPr>
          <p:nvPr>
            <p:ph sz="quarter" idx="4"/>
          </p:nvPr>
        </p:nvSpPr>
        <p:spPr/>
        <p:txBody>
          <a:bodyPr/>
          <a:lstStyle/>
          <a:p>
            <a:r>
              <a:rPr lang="en-US" dirty="0"/>
              <a:t>Caused by the action and are later in time or farther removed in distance, but are still reasonably foreseeable. Indirect effects may include growth inducing effects and other effects related to induced changes in the pattern of land use, population density, or growth rate, and related effects on water and air and other natural systems, including ecosystems (40 CFR 1508.8(b))</a:t>
            </a:r>
          </a:p>
        </p:txBody>
      </p:sp>
      <p:pic>
        <p:nvPicPr>
          <p:cNvPr id="7" name="Picture 6"/>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391727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effects</a:t>
            </a:r>
          </a:p>
        </p:txBody>
      </p:sp>
      <p:sp>
        <p:nvSpPr>
          <p:cNvPr id="3" name="Content Placeholder 2"/>
          <p:cNvSpPr>
            <a:spLocks noGrp="1"/>
          </p:cNvSpPr>
          <p:nvPr>
            <p:ph idx="1"/>
          </p:nvPr>
        </p:nvSpPr>
        <p:spPr>
          <a:xfrm>
            <a:off x="838200" y="685800"/>
            <a:ext cx="6711696" cy="5508812"/>
          </a:xfrm>
        </p:spPr>
        <p:txBody>
          <a:bodyPr>
            <a:normAutofit/>
          </a:bodyPr>
          <a:lstStyle/>
          <a:p>
            <a:r>
              <a:rPr lang="en-US" dirty="0"/>
              <a:t>“…the impact on the environment which results from the incremental impact of the action when added to other past, present, and reasonably foreseeable future actions regardless of what agency (Federal or non-Federal) or person undertakes such actions” 40 CFR 1508.7</a:t>
            </a:r>
          </a:p>
          <a:p>
            <a:r>
              <a:rPr lang="en-US" dirty="0"/>
              <a:t>Determine which issues identified for analysis may involve a cumulative effect with other past, present or reasonably foreseeable future actions</a:t>
            </a:r>
          </a:p>
          <a:p>
            <a:r>
              <a:rPr lang="en-US" dirty="0"/>
              <a:t>For each issue, identify the following:</a:t>
            </a:r>
          </a:p>
          <a:p>
            <a:pPr lvl="1"/>
            <a:r>
              <a:rPr lang="en-US" dirty="0"/>
              <a:t>Geographic scope of analysis area; timeframe for the analysis (long- and short-term); past, present and reasonably foreseeable future actions</a:t>
            </a:r>
          </a:p>
          <a:p>
            <a:pPr lvl="1"/>
            <a:r>
              <a:rPr lang="en-US" dirty="0"/>
              <a:t>Describe the existing condition (natural condition + past actions); effects of other present actions, effects of reasonably foreseeable action, effects of proposed action and each alternative, the interaction among the previous effects, the relationship of cumulative effects to any threshold</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323613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effects example</a:t>
            </a:r>
          </a:p>
        </p:txBody>
      </p:sp>
      <p:pic>
        <p:nvPicPr>
          <p:cNvPr id="3" name="Picture 2"/>
          <p:cNvPicPr>
            <a:picLocks noChangeAspect="1"/>
          </p:cNvPicPr>
          <p:nvPr/>
        </p:nvPicPr>
        <p:blipFill>
          <a:blip r:embed="rId2"/>
          <a:stretch>
            <a:fillRect/>
          </a:stretch>
        </p:blipFill>
        <p:spPr>
          <a:xfrm>
            <a:off x="1723241" y="2093976"/>
            <a:ext cx="5905500" cy="3505200"/>
          </a:xfrm>
          <a:prstGeom prst="rect">
            <a:avLst/>
          </a:prstGeom>
        </p:spPr>
      </p:pic>
      <p:pic>
        <p:nvPicPr>
          <p:cNvPr id="4" name="Picture 3"/>
          <p:cNvPicPr>
            <a:picLocks noChangeAspect="1"/>
          </p:cNvPicPr>
          <p:nvPr/>
        </p:nvPicPr>
        <p:blipFill>
          <a:blip r:embed="rId3"/>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396702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&amp; residual effects</a:t>
            </a:r>
          </a:p>
        </p:txBody>
      </p:sp>
      <p:sp>
        <p:nvSpPr>
          <p:cNvPr id="3" name="Content Placeholder 2"/>
          <p:cNvSpPr>
            <a:spLocks noGrp="1"/>
          </p:cNvSpPr>
          <p:nvPr>
            <p:ph idx="1"/>
          </p:nvPr>
        </p:nvSpPr>
        <p:spPr/>
        <p:txBody>
          <a:bodyPr/>
          <a:lstStyle/>
          <a:p>
            <a:r>
              <a:rPr lang="en-US" dirty="0"/>
              <a:t>Mitigation measures are those that could reduce or avoid adverse impacts and have not been incorporated into the proposed action or alternative</a:t>
            </a:r>
          </a:p>
          <a:p>
            <a:pPr lvl="1"/>
            <a:r>
              <a:rPr lang="en-US" dirty="0"/>
              <a:t>Avoiding the impact altogether by taking an action or parts of an action</a:t>
            </a:r>
          </a:p>
          <a:p>
            <a:pPr lvl="1"/>
            <a:r>
              <a:rPr lang="en-US" dirty="0"/>
              <a:t>Minimizing impact by limiting the degree of magnitude of the action and its implementation</a:t>
            </a:r>
          </a:p>
          <a:p>
            <a:pPr lvl="1"/>
            <a:r>
              <a:rPr lang="en-US" dirty="0"/>
              <a:t>Rectifying the impact by repairing, rehabilitation, or restoring the affected environment</a:t>
            </a:r>
          </a:p>
          <a:p>
            <a:pPr lvl="1"/>
            <a:r>
              <a:rPr lang="en-US" dirty="0"/>
              <a:t>Reducing or eliminating the impact over time by preservation and maintenance operations during the life of the action</a:t>
            </a:r>
          </a:p>
          <a:p>
            <a:pPr lvl="1"/>
            <a:r>
              <a:rPr lang="en-US" dirty="0"/>
              <a:t>Compensating for the impact by replacing or providing substitute resources or environments</a:t>
            </a:r>
          </a:p>
          <a:p>
            <a:r>
              <a:rPr lang="en-US" dirty="0"/>
              <a:t>Residual effects are those that remain after mitigation</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166616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involvement</a:t>
            </a:r>
          </a:p>
        </p:txBody>
      </p:sp>
      <p:sp>
        <p:nvSpPr>
          <p:cNvPr id="3" name="Content Placeholder 2"/>
          <p:cNvSpPr>
            <a:spLocks noGrp="1"/>
          </p:cNvSpPr>
          <p:nvPr>
            <p:ph idx="1"/>
          </p:nvPr>
        </p:nvSpPr>
        <p:spPr/>
        <p:txBody>
          <a:bodyPr/>
          <a:lstStyle/>
          <a:p>
            <a:r>
              <a:rPr lang="en-US" dirty="0"/>
              <a:t>Agencies must “make diligent efforts to involve the public in preparing and implementing their NEPA procedures” 40 CFR 1506.6(a)</a:t>
            </a:r>
          </a:p>
          <a:p>
            <a:r>
              <a:rPr lang="en-US" dirty="0"/>
              <a:t>Public meetings are required when there may be substantial environmental controversy concerning the environmental effects of the proposed action, a substantial interest in holding the meeting, or a request for a meeting by another agency with jurisdiction over the action (40 CFR 1506.6(c))</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1567251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 contents</a:t>
            </a:r>
          </a:p>
        </p:txBody>
      </p:sp>
      <p:sp>
        <p:nvSpPr>
          <p:cNvPr id="3" name="Content Placeholder 2"/>
          <p:cNvSpPr>
            <a:spLocks noGrp="1"/>
          </p:cNvSpPr>
          <p:nvPr>
            <p:ph idx="1"/>
          </p:nvPr>
        </p:nvSpPr>
        <p:spPr/>
        <p:txBody>
          <a:bodyPr/>
          <a:lstStyle/>
          <a:p>
            <a:r>
              <a:rPr lang="en-US" dirty="0"/>
              <a:t>Introduction</a:t>
            </a:r>
          </a:p>
          <a:p>
            <a:r>
              <a:rPr lang="en-US" dirty="0"/>
              <a:t>Purpose and need for action and decision to be made</a:t>
            </a:r>
          </a:p>
          <a:p>
            <a:r>
              <a:rPr lang="en-US" dirty="0"/>
              <a:t>Scoping and issues</a:t>
            </a:r>
          </a:p>
          <a:p>
            <a:r>
              <a:rPr lang="en-US" dirty="0"/>
              <a:t>Proposed action and alternatives</a:t>
            </a:r>
          </a:p>
          <a:p>
            <a:r>
              <a:rPr lang="en-US" dirty="0"/>
              <a:t>Conformance</a:t>
            </a:r>
          </a:p>
          <a:p>
            <a:r>
              <a:rPr lang="en-US" dirty="0"/>
              <a:t>Affected environment</a:t>
            </a:r>
          </a:p>
          <a:p>
            <a:r>
              <a:rPr lang="en-US" dirty="0"/>
              <a:t>Environmental effects</a:t>
            </a:r>
          </a:p>
          <a:p>
            <a:r>
              <a:rPr lang="en-US" dirty="0"/>
              <a:t>Tribes, individuals, organizations and agencies consulted</a:t>
            </a:r>
          </a:p>
          <a:p>
            <a:r>
              <a:rPr lang="en-US" dirty="0"/>
              <a:t>List of preparers</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212301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significance (aka FONSI)</a:t>
            </a:r>
          </a:p>
        </p:txBody>
      </p:sp>
      <p:sp>
        <p:nvSpPr>
          <p:cNvPr id="3" name="Content Placeholder 2"/>
          <p:cNvSpPr>
            <a:spLocks noGrp="1"/>
          </p:cNvSpPr>
          <p:nvPr>
            <p:ph idx="1"/>
          </p:nvPr>
        </p:nvSpPr>
        <p:spPr/>
        <p:txBody>
          <a:bodyPr/>
          <a:lstStyle/>
          <a:p>
            <a:r>
              <a:rPr lang="en-US" dirty="0"/>
              <a:t>If the selected alternative will have significant environmental effects, the analysis must transition to an Environmental Impact Statement.</a:t>
            </a:r>
          </a:p>
          <a:p>
            <a:r>
              <a:rPr lang="en-US" dirty="0"/>
              <a:t>If no significant environmental effects are identified, the FONSI is issued</a:t>
            </a:r>
          </a:p>
          <a:p>
            <a:pPr lvl="1"/>
            <a:r>
              <a:rPr lang="en-US" dirty="0"/>
              <a:t>FONSI = Finding of No Significant Impact</a:t>
            </a:r>
          </a:p>
          <a:p>
            <a:pPr lvl="1"/>
            <a:r>
              <a:rPr lang="en-US" dirty="0"/>
              <a:t>EA must be attached to or incorporated by reference to the FONSI</a:t>
            </a:r>
          </a:p>
          <a:p>
            <a:pPr lvl="1"/>
            <a:r>
              <a:rPr lang="en-US" dirty="0"/>
              <a:t>May be available for a 30-day review; if so, it is generally not signed until after the review</a:t>
            </a:r>
          </a:p>
          <a:p>
            <a:pPr lvl="2"/>
            <a:r>
              <a:rPr lang="en-US" dirty="0"/>
              <a:t>“scientific or public controversy over the effects of the proposal”</a:t>
            </a:r>
          </a:p>
          <a:p>
            <a:pPr lvl="1"/>
            <a:r>
              <a:rPr lang="en-US" dirty="0"/>
              <a:t>FONSI is signed before the issuance of the decision record</a:t>
            </a:r>
          </a:p>
        </p:txBody>
      </p:sp>
      <p:sp>
        <p:nvSpPr>
          <p:cNvPr id="4" name="Text Placeholder 3"/>
          <p:cNvSpPr>
            <a:spLocks noGrp="1"/>
          </p:cNvSpPr>
          <p:nvPr>
            <p:ph type="body" sz="half" idx="2"/>
          </p:nvPr>
        </p:nvSpPr>
        <p:spPr/>
        <p:txBody>
          <a:bodyPr/>
          <a:lstStyle/>
          <a:p>
            <a:r>
              <a:rPr lang="en-US" dirty="0"/>
              <a:t>Not this guy…</a:t>
            </a:r>
          </a:p>
        </p:txBody>
      </p:sp>
      <p:pic>
        <p:nvPicPr>
          <p:cNvPr id="3074" name="Picture 2" descr="http://www.mediabistro.com/fishbowldc/files/2010/12/fonzie_henry_winkler_happy_da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640" y="2710030"/>
            <a:ext cx="2476948" cy="31053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8005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Standards for healthy rangelands and guidelines for livestock grazing management for public lands (BLM)</a:t>
            </a:r>
          </a:p>
        </p:txBody>
      </p:sp>
      <p:sp>
        <p:nvSpPr>
          <p:cNvPr id="3" name="Text Placeholder 2"/>
          <p:cNvSpPr>
            <a:spLocks noGrp="1"/>
          </p:cNvSpPr>
          <p:nvPr>
            <p:ph type="body" idx="1"/>
          </p:nvPr>
        </p:nvSpPr>
        <p:spPr/>
        <p:txBody>
          <a:bodyPr/>
          <a:lstStyle/>
          <a:p>
            <a:r>
              <a:rPr lang="en-US" dirty="0"/>
              <a:t>1997 – Rangeland Reform</a:t>
            </a:r>
          </a:p>
        </p:txBody>
      </p:sp>
      <p:pic>
        <p:nvPicPr>
          <p:cNvPr id="4" name="Picture 3"/>
          <p:cNvPicPr>
            <a:picLocks noChangeAspect="1"/>
          </p:cNvPicPr>
          <p:nvPr/>
        </p:nvPicPr>
        <p:blipFill>
          <a:blip r:embed="rId2"/>
          <a:stretch>
            <a:fillRect/>
          </a:stretch>
        </p:blipFill>
        <p:spPr>
          <a:xfrm>
            <a:off x="8549640" y="5950896"/>
            <a:ext cx="2755669" cy="826701"/>
          </a:xfrm>
          <a:prstGeom prst="rect">
            <a:avLst/>
          </a:prstGeom>
        </p:spPr>
      </p:pic>
    </p:spTree>
    <p:extLst>
      <p:ext uri="{BB962C8B-B14F-4D97-AF65-F5344CB8AC3E}">
        <p14:creationId xmlns:p14="http://schemas.microsoft.com/office/powerpoint/2010/main" val="55214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record</a:t>
            </a:r>
          </a:p>
        </p:txBody>
      </p:sp>
      <p:sp>
        <p:nvSpPr>
          <p:cNvPr id="3" name="Content Placeholder 2"/>
          <p:cNvSpPr>
            <a:spLocks noGrp="1"/>
          </p:cNvSpPr>
          <p:nvPr>
            <p:ph idx="1"/>
          </p:nvPr>
        </p:nvSpPr>
        <p:spPr/>
        <p:txBody>
          <a:bodyPr/>
          <a:lstStyle/>
          <a:p>
            <a:r>
              <a:rPr lang="en-US" dirty="0"/>
              <a:t>Decision (proposed action) cannot be implemented until the decision record is signed</a:t>
            </a:r>
          </a:p>
          <a:p>
            <a:r>
              <a:rPr lang="en-US" dirty="0"/>
              <a:t>Identifies the selected alternative and any limitations</a:t>
            </a:r>
          </a:p>
          <a:p>
            <a:r>
              <a:rPr lang="en-US" dirty="0"/>
              <a:t>References the FONSI</a:t>
            </a:r>
          </a:p>
          <a:p>
            <a:r>
              <a:rPr lang="en-US" dirty="0"/>
              <a:t>Summarizes public involvement</a:t>
            </a:r>
          </a:p>
          <a:p>
            <a:r>
              <a:rPr lang="en-US" dirty="0"/>
              <a:t>Explains the rationale for the decision</a:t>
            </a:r>
          </a:p>
          <a:p>
            <a:r>
              <a:rPr lang="en-US" dirty="0"/>
              <a:t>Describes protest and appeal opportunities</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288761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In review</a:t>
            </a:r>
          </a:p>
        </p:txBody>
      </p:sp>
      <p:sp>
        <p:nvSpPr>
          <p:cNvPr id="17" name="Text Placeholder 16"/>
          <p:cNvSpPr>
            <a:spLocks noGrp="1"/>
          </p:cNvSpPr>
          <p:nvPr>
            <p:ph type="body" sz="half" idx="2"/>
          </p:nvPr>
        </p:nvSpPr>
        <p:spPr/>
        <p:txBody>
          <a:bodyPr/>
          <a:lstStyle/>
          <a:p>
            <a:endParaRPr lang="en-US" dirty="0"/>
          </a:p>
        </p:txBody>
      </p:sp>
      <p:pic>
        <p:nvPicPr>
          <p:cNvPr id="6146" name="Picture 2" descr="doc_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709"/>
            <a:ext cx="8306376" cy="622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392836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 Renewal - BLM</a:t>
            </a:r>
          </a:p>
        </p:txBody>
      </p:sp>
      <p:sp>
        <p:nvSpPr>
          <p:cNvPr id="6" name="Text Placeholder 5"/>
          <p:cNvSpPr>
            <a:spLocks noGrp="1"/>
          </p:cNvSpPr>
          <p:nvPr>
            <p:ph type="body" idx="1"/>
          </p:nvPr>
        </p:nvSpPr>
        <p:spPr>
          <a:xfrm>
            <a:off x="1066800" y="1465552"/>
            <a:ext cx="4754880" cy="640080"/>
          </a:xfrm>
        </p:spPr>
        <p:txBody>
          <a:bodyPr/>
          <a:lstStyle/>
          <a:p>
            <a:r>
              <a:rPr lang="en-US" dirty="0"/>
              <a:t>BLM</a:t>
            </a:r>
          </a:p>
        </p:txBody>
      </p:sp>
      <p:sp>
        <p:nvSpPr>
          <p:cNvPr id="3" name="Content Placeholder 2"/>
          <p:cNvSpPr>
            <a:spLocks noGrp="1"/>
          </p:cNvSpPr>
          <p:nvPr>
            <p:ph sz="half" idx="2"/>
          </p:nvPr>
        </p:nvSpPr>
        <p:spPr>
          <a:xfrm>
            <a:off x="1069848" y="1873613"/>
            <a:ext cx="4754880" cy="4159634"/>
          </a:xfrm>
        </p:spPr>
        <p:txBody>
          <a:bodyPr>
            <a:normAutofit/>
          </a:bodyPr>
          <a:lstStyle/>
          <a:p>
            <a:r>
              <a:rPr lang="en-US" dirty="0"/>
              <a:t>Specialists (</a:t>
            </a:r>
            <a:r>
              <a:rPr lang="en-US" sz="2100" dirty="0"/>
              <a:t>Range Con.) are </a:t>
            </a:r>
            <a:r>
              <a:rPr lang="en-US" dirty="0"/>
              <a:t>the proponent and manage the process</a:t>
            </a:r>
          </a:p>
          <a:p>
            <a:r>
              <a:rPr lang="en-US" dirty="0"/>
              <a:t>Requires completion of the Standards &amp; Guidelines determination</a:t>
            </a:r>
          </a:p>
          <a:p>
            <a:r>
              <a:rPr lang="en-US" dirty="0"/>
              <a:t>Follows NEPA</a:t>
            </a:r>
          </a:p>
        </p:txBody>
      </p:sp>
      <p:pic>
        <p:nvPicPr>
          <p:cNvPr id="5" name="Picture 4"/>
          <p:cNvPicPr>
            <a:picLocks noChangeAspect="1"/>
          </p:cNvPicPr>
          <p:nvPr/>
        </p:nvPicPr>
        <p:blipFill>
          <a:blip r:embed="rId3"/>
          <a:stretch>
            <a:fillRect/>
          </a:stretch>
        </p:blipFill>
        <p:spPr>
          <a:xfrm>
            <a:off x="8549640" y="5968353"/>
            <a:ext cx="2697480" cy="8092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31" y="4868561"/>
            <a:ext cx="11846010" cy="1974335"/>
          </a:xfrm>
          <a:prstGeom prst="rect">
            <a:avLst/>
          </a:prstGeom>
        </p:spPr>
      </p:pic>
      <p:sp>
        <p:nvSpPr>
          <p:cNvPr id="11" name="Content Placeholder 10"/>
          <p:cNvSpPr>
            <a:spLocks noGrp="1"/>
          </p:cNvSpPr>
          <p:nvPr>
            <p:ph sz="quarter" idx="4"/>
          </p:nvPr>
        </p:nvSpPr>
        <p:spPr>
          <a:xfrm>
            <a:off x="6364224" y="1964724"/>
            <a:ext cx="4754880" cy="4070316"/>
          </a:xfrm>
        </p:spPr>
        <p:txBody>
          <a:bodyPr/>
          <a:lstStyle/>
          <a:p>
            <a:r>
              <a:rPr lang="en-US" dirty="0"/>
              <a:t>Appeal to an administrative law judge</a:t>
            </a:r>
          </a:p>
          <a:p>
            <a:pPr lvl="1"/>
            <a:r>
              <a:rPr lang="en-US" dirty="0"/>
              <a:t>15 days to Protest Draft</a:t>
            </a:r>
          </a:p>
          <a:p>
            <a:pPr lvl="1"/>
            <a:r>
              <a:rPr lang="en-US" dirty="0"/>
              <a:t>30 days to Appeal Decision</a:t>
            </a:r>
          </a:p>
          <a:p>
            <a:pPr lvl="1"/>
            <a:r>
              <a:rPr lang="en-US" dirty="0"/>
              <a:t>Can request a petition for stay</a:t>
            </a:r>
          </a:p>
          <a:p>
            <a:pPr lvl="2"/>
            <a:r>
              <a:rPr lang="en-US" dirty="0"/>
              <a:t>Show justification for relative harm, likelihood of appellant’s success on merits, likelihood of immediate and irreparable harm if stay is not granted, and whether the public interest favors granting the stay</a:t>
            </a:r>
          </a:p>
          <a:p>
            <a:endParaRPr lang="en-US" dirty="0"/>
          </a:p>
        </p:txBody>
      </p:sp>
    </p:spTree>
    <p:extLst>
      <p:ext uri="{BB962C8B-B14F-4D97-AF65-F5344CB8AC3E}">
        <p14:creationId xmlns:p14="http://schemas.microsoft.com/office/powerpoint/2010/main" val="50441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 Renewal - USFS</a:t>
            </a:r>
          </a:p>
        </p:txBody>
      </p:sp>
      <p:sp>
        <p:nvSpPr>
          <p:cNvPr id="3" name="Text Placeholder 2"/>
          <p:cNvSpPr>
            <a:spLocks noGrp="1"/>
          </p:cNvSpPr>
          <p:nvPr>
            <p:ph type="body" idx="1"/>
          </p:nvPr>
        </p:nvSpPr>
        <p:spPr/>
        <p:txBody>
          <a:bodyPr/>
          <a:lstStyle/>
          <a:p>
            <a:r>
              <a:rPr lang="en-US" dirty="0"/>
              <a:t>Forest Service</a:t>
            </a:r>
          </a:p>
          <a:p>
            <a:endParaRPr lang="en-US" dirty="0"/>
          </a:p>
        </p:txBody>
      </p:sp>
      <p:sp>
        <p:nvSpPr>
          <p:cNvPr id="4" name="Content Placeholder 3"/>
          <p:cNvSpPr>
            <a:spLocks noGrp="1"/>
          </p:cNvSpPr>
          <p:nvPr>
            <p:ph sz="half" idx="2"/>
          </p:nvPr>
        </p:nvSpPr>
        <p:spPr/>
        <p:txBody>
          <a:bodyPr/>
          <a:lstStyle/>
          <a:p>
            <a:r>
              <a:rPr lang="en-US" dirty="0"/>
              <a:t>NEPA Coordinator manages the specialists and process</a:t>
            </a:r>
          </a:p>
          <a:p>
            <a:r>
              <a:rPr lang="en-US" dirty="0"/>
              <a:t>Follows NEPA</a:t>
            </a:r>
          </a:p>
          <a:p>
            <a:r>
              <a:rPr lang="en-US" dirty="0"/>
              <a:t>Appeal to Deciding Officer</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862788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FS administrative appeals</a:t>
            </a:r>
          </a:p>
        </p:txBody>
      </p:sp>
      <p:sp>
        <p:nvSpPr>
          <p:cNvPr id="8" name="Content Placeholder 7"/>
          <p:cNvSpPr>
            <a:spLocks noGrp="1"/>
          </p:cNvSpPr>
          <p:nvPr>
            <p:ph idx="1"/>
          </p:nvPr>
        </p:nvSpPr>
        <p:spPr/>
        <p:txBody>
          <a:bodyPr/>
          <a:lstStyle/>
          <a:p>
            <a:endParaRPr lang="en-US" dirty="0"/>
          </a:p>
        </p:txBody>
      </p:sp>
      <p:sp>
        <p:nvSpPr>
          <p:cNvPr id="9" name="Text Placeholder 8"/>
          <p:cNvSpPr>
            <a:spLocks noGrp="1"/>
          </p:cNvSpPr>
          <p:nvPr>
            <p:ph type="body" sz="half" idx="2"/>
          </p:nvPr>
        </p:nvSpPr>
        <p:spPr/>
        <p:txBody>
          <a:bodyPr/>
          <a:lstStyle/>
          <a:p>
            <a:r>
              <a:rPr lang="en-US" dirty="0"/>
              <a:t>Administrative Appeals in the Bureau of Land Management and Forest Service. CRS. 2013.</a:t>
            </a:r>
          </a:p>
        </p:txBody>
      </p:sp>
      <p:pic>
        <p:nvPicPr>
          <p:cNvPr id="10" name="Picture 9"/>
          <p:cNvPicPr>
            <a:picLocks noChangeAspect="1"/>
          </p:cNvPicPr>
          <p:nvPr/>
        </p:nvPicPr>
        <p:blipFill>
          <a:blip r:embed="rId2"/>
          <a:stretch>
            <a:fillRect/>
          </a:stretch>
        </p:blipFill>
        <p:spPr>
          <a:xfrm>
            <a:off x="863133" y="2640832"/>
            <a:ext cx="6153150" cy="1571625"/>
          </a:xfrm>
          <a:prstGeom prst="rect">
            <a:avLst/>
          </a:prstGeom>
        </p:spPr>
      </p:pic>
      <p:pic>
        <p:nvPicPr>
          <p:cNvPr id="11" name="Picture 10"/>
          <p:cNvPicPr>
            <a:picLocks noChangeAspect="1"/>
          </p:cNvPicPr>
          <p:nvPr/>
        </p:nvPicPr>
        <p:blipFill>
          <a:blip r:embed="rId3"/>
          <a:stretch>
            <a:fillRect/>
          </a:stretch>
        </p:blipFill>
        <p:spPr>
          <a:xfrm>
            <a:off x="831197" y="685800"/>
            <a:ext cx="6172200" cy="1847850"/>
          </a:xfrm>
          <a:prstGeom prst="rect">
            <a:avLst/>
          </a:prstGeom>
        </p:spPr>
      </p:pic>
      <p:pic>
        <p:nvPicPr>
          <p:cNvPr id="12" name="Picture 11"/>
          <p:cNvPicPr>
            <a:picLocks noChangeAspect="1"/>
          </p:cNvPicPr>
          <p:nvPr/>
        </p:nvPicPr>
        <p:blipFill>
          <a:blip r:embed="rId4"/>
          <a:stretch>
            <a:fillRect/>
          </a:stretch>
        </p:blipFill>
        <p:spPr>
          <a:xfrm>
            <a:off x="881063" y="4511489"/>
            <a:ext cx="5838825" cy="1600200"/>
          </a:xfrm>
          <a:prstGeom prst="rect">
            <a:avLst/>
          </a:prstGeom>
        </p:spPr>
      </p:pic>
      <p:pic>
        <p:nvPicPr>
          <p:cNvPr id="13" name="Picture 12"/>
          <p:cNvPicPr>
            <a:picLocks noChangeAspect="1"/>
          </p:cNvPicPr>
          <p:nvPr/>
        </p:nvPicPr>
        <p:blipFill>
          <a:blip r:embed="rId5"/>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134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You made it!</a:t>
            </a:r>
          </a:p>
        </p:txBody>
      </p:sp>
      <p:sp>
        <p:nvSpPr>
          <p:cNvPr id="6" name="Subtitle 5"/>
          <p:cNvSpPr>
            <a:spLocks noGrp="1"/>
          </p:cNvSpPr>
          <p:nvPr>
            <p:ph type="subTitle" idx="1"/>
          </p:nvPr>
        </p:nvSpPr>
        <p:spPr/>
        <p:txBody>
          <a:bodyPr/>
          <a:lstStyle/>
          <a:p>
            <a:r>
              <a:rPr lang="en-US" dirty="0"/>
              <a:t>Questions?</a:t>
            </a:r>
          </a:p>
        </p:txBody>
      </p:sp>
      <p:pic>
        <p:nvPicPr>
          <p:cNvPr id="7" name="Picture 6"/>
          <p:cNvPicPr>
            <a:picLocks noChangeAspect="1"/>
          </p:cNvPicPr>
          <p:nvPr/>
        </p:nvPicPr>
        <p:blipFill>
          <a:blip r:embed="rId2"/>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115362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a:bodyPr>
          <a:lstStyle/>
          <a:p>
            <a:r>
              <a:rPr lang="en-US" b="1" dirty="0"/>
              <a:t>Fundamentals of Rangeland Health identified in 43 CFR </a:t>
            </a:r>
            <a:r>
              <a:rPr lang="en-US" b="1" dirty="0">
                <a:latin typeface="WoodTypURWD" pitchFamily="2" charset="0"/>
              </a:rPr>
              <a:t>§ 4</a:t>
            </a:r>
            <a:r>
              <a:rPr lang="en-US" b="1" dirty="0"/>
              <a:t>180.1</a:t>
            </a:r>
          </a:p>
          <a:p>
            <a:pPr lvl="1"/>
            <a:r>
              <a:rPr lang="en-US" dirty="0"/>
              <a:t>Watersheds are functioning properly</a:t>
            </a:r>
          </a:p>
          <a:p>
            <a:pPr lvl="1"/>
            <a:r>
              <a:rPr lang="en-US" dirty="0"/>
              <a:t>Ecological processes (hydrology, nutrient cycle and energy flow) are maintained</a:t>
            </a:r>
          </a:p>
          <a:p>
            <a:pPr lvl="1"/>
            <a:r>
              <a:rPr lang="en-US" dirty="0"/>
              <a:t>Water quality meets State Standards</a:t>
            </a:r>
          </a:p>
          <a:p>
            <a:pPr lvl="1"/>
            <a:r>
              <a:rPr lang="en-US" dirty="0"/>
              <a:t>Habitat for special status species is protected</a:t>
            </a:r>
          </a:p>
          <a:p>
            <a:r>
              <a:rPr lang="en-US" b="1" dirty="0"/>
              <a:t>Standards</a:t>
            </a:r>
          </a:p>
          <a:p>
            <a:pPr lvl="1"/>
            <a:r>
              <a:rPr lang="en-US" dirty="0"/>
              <a:t>Synonymous with goals</a:t>
            </a:r>
          </a:p>
          <a:p>
            <a:pPr lvl="1"/>
            <a:r>
              <a:rPr lang="en-US" dirty="0"/>
              <a:t>Address the health, productivity, and sustainability of BLM-administered public rangelands</a:t>
            </a:r>
          </a:p>
          <a:p>
            <a:pPr lvl="1"/>
            <a:r>
              <a:rPr lang="en-US" dirty="0"/>
              <a:t>Represent the minimum acceptable conditions for public rangelands</a:t>
            </a:r>
          </a:p>
          <a:p>
            <a:pPr lvl="1"/>
            <a:r>
              <a:rPr lang="en-US" dirty="0"/>
              <a:t>Achievement is determined by measuring appropriate indicators whose characteristics can be measured based on sound scientific principles</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50896"/>
            <a:ext cx="2755669" cy="826701"/>
          </a:xfrm>
          <a:prstGeom prst="rect">
            <a:avLst/>
          </a:prstGeom>
        </p:spPr>
      </p:pic>
    </p:spTree>
    <p:extLst>
      <p:ext uri="{BB962C8B-B14F-4D97-AF65-F5344CB8AC3E}">
        <p14:creationId xmlns:p14="http://schemas.microsoft.com/office/powerpoint/2010/main" val="32721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a:bodyPr>
          <a:lstStyle/>
          <a:p>
            <a:r>
              <a:rPr lang="en-US" b="1" dirty="0"/>
              <a:t>Guidelines</a:t>
            </a:r>
          </a:p>
          <a:p>
            <a:pPr lvl="1"/>
            <a:r>
              <a:rPr lang="en-US" dirty="0"/>
              <a:t>Provide for and guide the development and implementation of reasonable, responsible and cost-effective management practices at the grazing allotment and watershed level</a:t>
            </a:r>
          </a:p>
          <a:p>
            <a:pPr lvl="1"/>
            <a:r>
              <a:rPr lang="en-US" dirty="0"/>
              <a:t>Apply specifically to livestock grazing management practices</a:t>
            </a:r>
          </a:p>
          <a:p>
            <a:pPr lvl="1"/>
            <a:r>
              <a:rPr lang="en-US" dirty="0"/>
              <a:t>Maintain existing desirable conditions or move toward statewide standards within reasonable timeframes</a:t>
            </a:r>
          </a:p>
          <a:p>
            <a:pPr lvl="1"/>
            <a:r>
              <a:rPr lang="en-US" dirty="0"/>
              <a:t>Reflect the potential for the watershed, consider other uses and natural influences, and balance resource goals with social, cultural/historic, and economic opportunities to sustain viable local communities</a:t>
            </a:r>
          </a:p>
          <a:p>
            <a:pPr lvl="1"/>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8549640" y="5950896"/>
            <a:ext cx="2755669" cy="826701"/>
          </a:xfrm>
          <a:prstGeom prst="rect">
            <a:avLst/>
          </a:prstGeom>
        </p:spPr>
      </p:pic>
    </p:spTree>
    <p:extLst>
      <p:ext uri="{BB962C8B-B14F-4D97-AF65-F5344CB8AC3E}">
        <p14:creationId xmlns:p14="http://schemas.microsoft.com/office/powerpoint/2010/main" val="125896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572847"/>
            <a:ext cx="3345873" cy="1737360"/>
          </a:xfrm>
        </p:spPr>
        <p:txBody>
          <a:bodyPr/>
          <a:lstStyle/>
          <a:p>
            <a:r>
              <a:rPr lang="en-US" dirty="0"/>
              <a:t>S&amp;G Implementation</a:t>
            </a:r>
          </a:p>
        </p:txBody>
      </p:sp>
      <p:sp>
        <p:nvSpPr>
          <p:cNvPr id="3" name="Content Placeholder 2"/>
          <p:cNvSpPr>
            <a:spLocks noGrp="1"/>
          </p:cNvSpPr>
          <p:nvPr>
            <p:ph idx="1"/>
          </p:nvPr>
        </p:nvSpPr>
        <p:spPr/>
        <p:txBody>
          <a:bodyPr>
            <a:normAutofit fontScale="92500" lnSpcReduction="10000"/>
          </a:bodyPr>
          <a:lstStyle/>
          <a:p>
            <a:r>
              <a:rPr lang="en-US" dirty="0"/>
              <a:t>Grazing allotments or groups of allotments in a watershed will be reviewed based on the BLM’s current allotment categorization and prioritization process</a:t>
            </a:r>
          </a:p>
          <a:p>
            <a:pPr lvl="1"/>
            <a:r>
              <a:rPr lang="en-US" dirty="0"/>
              <a:t>Allotments with existing management plans and high priority allotments will be reviewed first</a:t>
            </a:r>
          </a:p>
          <a:p>
            <a:r>
              <a:rPr lang="en-US" dirty="0"/>
              <a:t>Permittees and public will be notified when allotments are scheduled for review and are encouraged to participate</a:t>
            </a:r>
          </a:p>
          <a:p>
            <a:r>
              <a:rPr lang="en-US" dirty="0"/>
              <a:t>Review determines if an allotment meets each of the 6 standards</a:t>
            </a:r>
          </a:p>
          <a:p>
            <a:pPr lvl="1"/>
            <a:r>
              <a:rPr lang="en-US" dirty="0"/>
              <a:t>If standards aren’t being met, an explanation must be provided for the cause (</a:t>
            </a:r>
            <a:r>
              <a:rPr lang="en-US" b="1" dirty="0"/>
              <a:t>causal factor</a:t>
            </a:r>
            <a:r>
              <a:rPr lang="en-US" dirty="0"/>
              <a:t>)</a:t>
            </a:r>
          </a:p>
          <a:p>
            <a:pPr lvl="1"/>
            <a:r>
              <a:rPr lang="en-US" dirty="0"/>
              <a:t>If livestock grazing is found to be a causal factor, corrective actions consistent with the guidelines will be developed and implemented (NEPA) not later than the start of the next grazing season after the determination has been made</a:t>
            </a:r>
          </a:p>
          <a:p>
            <a:pPr lvl="1"/>
            <a:r>
              <a:rPr lang="en-US" dirty="0"/>
              <a:t>If a lack of data prohibits the reviewers from determining if a standard is being met, a strategy will be developed to acquire the data in a timely manner</a:t>
            </a:r>
          </a:p>
        </p:txBody>
      </p:sp>
      <p:sp>
        <p:nvSpPr>
          <p:cNvPr id="4" name="Text Placeholder 3"/>
          <p:cNvSpPr>
            <a:spLocks noGrp="1"/>
          </p:cNvSpPr>
          <p:nvPr>
            <p:ph type="body" sz="half" idx="2"/>
          </p:nvPr>
        </p:nvSpPr>
        <p:spPr>
          <a:xfrm>
            <a:off x="8549640" y="1164513"/>
            <a:ext cx="3200400" cy="3291840"/>
          </a:xfrm>
        </p:spPr>
        <p:txBody>
          <a:bodyPr/>
          <a:lstStyle/>
          <a:p>
            <a:r>
              <a:rPr lang="en-US" dirty="0"/>
              <a:t>What is supposed to happen</a:t>
            </a:r>
            <a:r>
              <a:rPr lang="is-IS" dirty="0"/>
              <a:t>…</a:t>
            </a:r>
            <a:endParaRPr lang="en-US" dirty="0"/>
          </a:p>
        </p:txBody>
      </p:sp>
      <p:pic>
        <p:nvPicPr>
          <p:cNvPr id="5" name="Picture 4"/>
          <p:cNvPicPr>
            <a:picLocks noChangeAspect="1"/>
          </p:cNvPicPr>
          <p:nvPr/>
        </p:nvPicPr>
        <p:blipFill>
          <a:blip r:embed="rId2"/>
          <a:stretch>
            <a:fillRect/>
          </a:stretch>
        </p:blipFill>
        <p:spPr>
          <a:xfrm>
            <a:off x="8549640" y="5950896"/>
            <a:ext cx="2755669" cy="826701"/>
          </a:xfrm>
          <a:prstGeom prst="rect">
            <a:avLst/>
          </a:prstGeom>
        </p:spPr>
      </p:pic>
      <p:pic>
        <p:nvPicPr>
          <p:cNvPr id="6" name="Picture 5"/>
          <p:cNvPicPr>
            <a:picLocks noChangeAspect="1"/>
          </p:cNvPicPr>
          <p:nvPr/>
        </p:nvPicPr>
        <p:blipFill>
          <a:blip r:embed="rId3"/>
          <a:stretch>
            <a:fillRect/>
          </a:stretch>
        </p:blipFill>
        <p:spPr>
          <a:xfrm>
            <a:off x="8573299" y="1643331"/>
            <a:ext cx="2708350" cy="4062525"/>
          </a:xfrm>
          <a:prstGeom prst="rect">
            <a:avLst/>
          </a:prstGeom>
        </p:spPr>
      </p:pic>
    </p:spTree>
    <p:extLst>
      <p:ext uri="{BB962C8B-B14F-4D97-AF65-F5344CB8AC3E}">
        <p14:creationId xmlns:p14="http://schemas.microsoft.com/office/powerpoint/2010/main" val="11330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environmental policy act (NEPA) 1969</a:t>
            </a:r>
          </a:p>
        </p:txBody>
      </p:sp>
      <p:sp>
        <p:nvSpPr>
          <p:cNvPr id="3" name="Text Placeholder 2"/>
          <p:cNvSpPr>
            <a:spLocks noGrp="1"/>
          </p:cNvSpPr>
          <p:nvPr>
            <p:ph type="body" idx="1"/>
          </p:nvPr>
        </p:nvSpPr>
        <p:spPr/>
        <p:txBody>
          <a:bodyPr/>
          <a:lstStyle/>
          <a:p>
            <a:r>
              <a:rPr lang="en-US" dirty="0"/>
              <a:t>As amended</a:t>
            </a:r>
          </a:p>
        </p:txBody>
      </p:sp>
      <p:pic>
        <p:nvPicPr>
          <p:cNvPr id="5" name="Picture 4"/>
          <p:cNvPicPr>
            <a:picLocks noChangeAspect="1"/>
          </p:cNvPicPr>
          <p:nvPr/>
        </p:nvPicPr>
        <p:blipFill>
          <a:blip r:embed="rId2"/>
          <a:stretch>
            <a:fillRect/>
          </a:stretch>
        </p:blipFill>
        <p:spPr>
          <a:xfrm>
            <a:off x="8549640" y="5950896"/>
            <a:ext cx="2755669" cy="826701"/>
          </a:xfrm>
          <a:prstGeom prst="rect">
            <a:avLst/>
          </a:prstGeom>
        </p:spPr>
      </p:pic>
    </p:spTree>
    <p:extLst>
      <p:ext uri="{BB962C8B-B14F-4D97-AF65-F5344CB8AC3E}">
        <p14:creationId xmlns:p14="http://schemas.microsoft.com/office/powerpoint/2010/main" val="193009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nepa?</a:t>
            </a:r>
          </a:p>
        </p:txBody>
      </p:sp>
      <p:sp>
        <p:nvSpPr>
          <p:cNvPr id="3" name="Content Placeholder 2"/>
          <p:cNvSpPr>
            <a:spLocks noGrp="1"/>
          </p:cNvSpPr>
          <p:nvPr>
            <p:ph idx="1"/>
          </p:nvPr>
        </p:nvSpPr>
        <p:spPr/>
        <p:txBody>
          <a:bodyPr/>
          <a:lstStyle/>
          <a:p>
            <a:r>
              <a:rPr lang="en-US" dirty="0"/>
              <a:t>The intention was to balance environmental concerns with the social, economic and other requirements of present and future generations</a:t>
            </a:r>
          </a:p>
          <a:p>
            <a:r>
              <a:rPr lang="en-US" dirty="0"/>
              <a:t>Created the Council on Environmental Quality (CEQ) to oversee NEPA implementation</a:t>
            </a:r>
          </a:p>
          <a:p>
            <a:r>
              <a:rPr lang="en-US" dirty="0"/>
              <a:t>Requires federal agencies to prepare a “detailed statement” for proposed major actions which significantly affect the quality of the human environment.</a:t>
            </a:r>
          </a:p>
          <a:p>
            <a:pPr lvl="1"/>
            <a:r>
              <a:rPr lang="en-US" dirty="0"/>
              <a:t>Environmental impacts of the proposed action</a:t>
            </a:r>
          </a:p>
          <a:p>
            <a:pPr lvl="1"/>
            <a:r>
              <a:rPr lang="en-US" dirty="0"/>
              <a:t>Alternatives to the proposed action</a:t>
            </a:r>
          </a:p>
          <a:p>
            <a:pPr lvl="1"/>
            <a:r>
              <a:rPr lang="en-US" dirty="0"/>
              <a:t>Any adverse environmental impacts which cannot be avoided (including direct, indirect, and cumulative impacts)</a:t>
            </a:r>
          </a:p>
          <a:p>
            <a:pPr lvl="1"/>
            <a:r>
              <a:rPr lang="en-US" dirty="0"/>
              <a:t>Increased transparency in federal decision-making processes</a:t>
            </a:r>
          </a:p>
        </p:txBody>
      </p:sp>
      <p:sp>
        <p:nvSpPr>
          <p:cNvPr id="4" name="Text Placeholder 3"/>
          <p:cNvSpPr>
            <a:spLocks noGrp="1"/>
          </p:cNvSpPr>
          <p:nvPr>
            <p:ph type="body" sz="half" idx="2"/>
          </p:nvPr>
        </p:nvSpPr>
        <p:spPr/>
        <p:txBody>
          <a:bodyPr/>
          <a:lstStyle/>
          <a:p>
            <a:r>
              <a:rPr lang="en-US" dirty="0"/>
              <a:t>And who is the CEQ?</a:t>
            </a:r>
          </a:p>
        </p:txBody>
      </p:sp>
      <p:pic>
        <p:nvPicPr>
          <p:cNvPr id="5" name="Picture 4"/>
          <p:cNvPicPr>
            <a:picLocks noChangeAspect="1"/>
          </p:cNvPicPr>
          <p:nvPr/>
        </p:nvPicPr>
        <p:blipFill>
          <a:blip r:embed="rId2"/>
          <a:stretch>
            <a:fillRect/>
          </a:stretch>
        </p:blipFill>
        <p:spPr>
          <a:xfrm>
            <a:off x="8549640" y="5950896"/>
            <a:ext cx="2755669" cy="826701"/>
          </a:xfrm>
          <a:prstGeom prst="rect">
            <a:avLst/>
          </a:prstGeom>
        </p:spPr>
      </p:pic>
    </p:spTree>
    <p:extLst>
      <p:ext uri="{BB962C8B-B14F-4D97-AF65-F5344CB8AC3E}">
        <p14:creationId xmlns:p14="http://schemas.microsoft.com/office/powerpoint/2010/main" val="392405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it begins…</a:t>
            </a:r>
          </a:p>
        </p:txBody>
      </p:sp>
      <p:sp>
        <p:nvSpPr>
          <p:cNvPr id="3" name="Content Placeholder 2"/>
          <p:cNvSpPr>
            <a:spLocks noGrp="1"/>
          </p:cNvSpPr>
          <p:nvPr>
            <p:ph idx="1"/>
          </p:nvPr>
        </p:nvSpPr>
        <p:spPr>
          <a:xfrm>
            <a:off x="415636" y="685800"/>
            <a:ext cx="3383280" cy="5020056"/>
          </a:xfrm>
        </p:spPr>
        <p:txBody>
          <a:bodyPr/>
          <a:lstStyle/>
          <a:p>
            <a:r>
              <a:rPr lang="en-US" dirty="0"/>
              <a:t>Proposal for action</a:t>
            </a:r>
          </a:p>
          <a:p>
            <a:pPr lvl="1"/>
            <a:r>
              <a:rPr lang="en-US" dirty="0"/>
              <a:t>Agency or external submission</a:t>
            </a:r>
          </a:p>
          <a:p>
            <a:r>
              <a:rPr lang="en-US" dirty="0"/>
              <a:t>Conformance review</a:t>
            </a:r>
          </a:p>
        </p:txBody>
      </p:sp>
      <p:sp>
        <p:nvSpPr>
          <p:cNvPr id="4" name="Text Placeholder 3"/>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stretch>
            <a:fillRect/>
          </a:stretch>
        </p:blipFill>
        <p:spPr>
          <a:xfrm>
            <a:off x="3450820" y="390697"/>
            <a:ext cx="4638446" cy="5775614"/>
          </a:xfrm>
          <a:prstGeom prst="rect">
            <a:avLst/>
          </a:prstGeom>
        </p:spPr>
      </p:pic>
      <p:pic>
        <p:nvPicPr>
          <p:cNvPr id="6" name="Picture 5"/>
          <p:cNvPicPr>
            <a:picLocks noChangeAspect="1"/>
          </p:cNvPicPr>
          <p:nvPr/>
        </p:nvPicPr>
        <p:blipFill>
          <a:blip r:embed="rId3"/>
          <a:stretch>
            <a:fillRect/>
          </a:stretch>
        </p:blipFill>
        <p:spPr>
          <a:xfrm>
            <a:off x="8549640" y="5968353"/>
            <a:ext cx="2697480" cy="809244"/>
          </a:xfrm>
          <a:prstGeom prst="rect">
            <a:avLst/>
          </a:prstGeom>
        </p:spPr>
      </p:pic>
    </p:spTree>
    <p:extLst>
      <p:ext uri="{BB962C8B-B14F-4D97-AF65-F5344CB8AC3E}">
        <p14:creationId xmlns:p14="http://schemas.microsoft.com/office/powerpoint/2010/main" val="3253543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2440</TotalTime>
  <Words>2463</Words>
  <Application>Microsoft Office PowerPoint</Application>
  <PresentationFormat>Widescreen</PresentationFormat>
  <Paragraphs>343</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Rockwell</vt:lpstr>
      <vt:lpstr>Rockwell Condensed</vt:lpstr>
      <vt:lpstr>Times New Roman</vt:lpstr>
      <vt:lpstr>Wingdings</vt:lpstr>
      <vt:lpstr>WoodTypURWD</vt:lpstr>
      <vt:lpstr>Wood Type</vt:lpstr>
      <vt:lpstr>Grazing Permit Renewal</vt:lpstr>
      <vt:lpstr>What is a term permit?</vt:lpstr>
      <vt:lpstr>Standards for healthy rangelands and guidelines for livestock grazing management for public lands (BLM)</vt:lpstr>
      <vt:lpstr>Definitions</vt:lpstr>
      <vt:lpstr>Definitions</vt:lpstr>
      <vt:lpstr>S&amp;G Implementation</vt:lpstr>
      <vt:lpstr>National environmental policy act (NEPA) 1969</vt:lpstr>
      <vt:lpstr>What is nepa?</vt:lpstr>
      <vt:lpstr>And it begins…</vt:lpstr>
      <vt:lpstr>Outline of the Process</vt:lpstr>
      <vt:lpstr>Purpose &amp; Need Statement</vt:lpstr>
      <vt:lpstr>Scoping</vt:lpstr>
      <vt:lpstr>Issue identification</vt:lpstr>
      <vt:lpstr>Issue example</vt:lpstr>
      <vt:lpstr>Finalize the Proposed Action</vt:lpstr>
      <vt:lpstr>Identification of connected actions</vt:lpstr>
      <vt:lpstr>Cumulative actions</vt:lpstr>
      <vt:lpstr>Developing alternatives</vt:lpstr>
      <vt:lpstr>Types of alternatives</vt:lpstr>
      <vt:lpstr>Affected environment</vt:lpstr>
      <vt:lpstr>data</vt:lpstr>
      <vt:lpstr>Environmental effects (aka impacts)</vt:lpstr>
      <vt:lpstr>Environmental effects, cont’d</vt:lpstr>
      <vt:lpstr>Cumulative effects</vt:lpstr>
      <vt:lpstr>Cumulative effects example</vt:lpstr>
      <vt:lpstr>Mitigation &amp; residual effects</vt:lpstr>
      <vt:lpstr>Public involvement</vt:lpstr>
      <vt:lpstr>Ea contents</vt:lpstr>
      <vt:lpstr>Determination of significance (aka FONSI)</vt:lpstr>
      <vt:lpstr>Decision record</vt:lpstr>
      <vt:lpstr>In review</vt:lpstr>
      <vt:lpstr>Permit Renewal - BLM</vt:lpstr>
      <vt:lpstr>Permit Renewal - USFS</vt:lpstr>
      <vt:lpstr>FS administrative appeals</vt:lpstr>
      <vt:lpstr>You made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Grazing Permit Renewal</dc:title>
  <dc:creator>Brenda Younkin</dc:creator>
  <cp:lastModifiedBy>Brenda Younkin</cp:lastModifiedBy>
  <cp:revision>97</cp:revision>
  <dcterms:created xsi:type="dcterms:W3CDTF">2016-01-20T16:23:47Z</dcterms:created>
  <dcterms:modified xsi:type="dcterms:W3CDTF">2016-12-14T15:56:48Z</dcterms:modified>
</cp:coreProperties>
</file>